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8" r:id="rId2"/>
    <p:sldId id="260" r:id="rId3"/>
    <p:sldId id="261" r:id="rId4"/>
    <p:sldId id="375" r:id="rId5"/>
    <p:sldId id="376" r:id="rId6"/>
    <p:sldId id="386" r:id="rId7"/>
    <p:sldId id="388" r:id="rId8"/>
    <p:sldId id="384" r:id="rId9"/>
    <p:sldId id="382" r:id="rId10"/>
    <p:sldId id="381" r:id="rId11"/>
    <p:sldId id="389"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36405" autoAdjust="0"/>
  </p:normalViewPr>
  <p:slideViewPr>
    <p:cSldViewPr snapToGrid="0">
      <p:cViewPr varScale="1">
        <p:scale>
          <a:sx n="45" d="100"/>
          <a:sy n="45" d="100"/>
        </p:scale>
        <p:origin x="269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69232841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46150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ru-RU" dirty="0" smtClean="0"/>
              <a:t>Мы должны также подчеркнуть, что все титулы DRM свободны</a:t>
            </a:r>
            <a:r>
              <a:rPr lang="ru-RU" sz="2000" strike="sngStrike" dirty="0" smtClean="0"/>
              <a:t>е</a:t>
            </a:r>
            <a:r>
              <a:rPr lang="ru-RU" dirty="0" smtClean="0"/>
              <a:t> и есть неограниченный одновременный доступ для всех ваших читателей</a:t>
            </a:r>
            <a:r>
              <a:rPr lang="pl-PL" dirty="0" smtClean="0"/>
              <a:t> </a:t>
            </a:r>
            <a:r>
              <a:rPr lang="ru-RU" dirty="0" smtClean="0"/>
              <a:t>-</a:t>
            </a:r>
            <a:r>
              <a:rPr lang="pl-PL" dirty="0" smtClean="0"/>
              <a:t> </a:t>
            </a:r>
            <a:r>
              <a:rPr lang="ru-RU" dirty="0" smtClean="0"/>
              <a:t>в том числе удаленного доступа.  </a:t>
            </a:r>
            <a:endParaRPr lang="pl-PL" dirty="0" smtClean="0"/>
          </a:p>
          <a:p>
            <a:r>
              <a:rPr lang="ru-RU" dirty="0" smtClean="0"/>
              <a:t>Статистика использования доступна на регулярной основе. И мы предоставляем MARC записи для всех названий.  И наконец EBS модель доступна только через Питер Lang платформы.</a:t>
            </a:r>
            <a:endParaRPr lang="pl-PL" dirty="0" smtClean="0"/>
          </a:p>
          <a:p>
            <a:endParaRPr lang="pl-PL" dirty="0" smtClean="0"/>
          </a:p>
          <a:p>
            <a:endParaRPr lang="pl-PL" dirty="0" smtClean="0"/>
          </a:p>
        </p:txBody>
      </p:sp>
      <p:sp>
        <p:nvSpPr>
          <p:cNvPr id="4" name="Foliennummernplatzhalter 3"/>
          <p:cNvSpPr>
            <a:spLocks noGrp="1"/>
          </p:cNvSpPr>
          <p:nvPr>
            <p:ph type="sldNum" sz="quarter" idx="10"/>
          </p:nvPr>
        </p:nvSpPr>
        <p:spPr/>
        <p:txBody>
          <a:bodyPr/>
          <a:lstStyle/>
          <a:p>
            <a:fld id="{66AC2719-7816-459C-A829-0356A38AC9AA}" type="slidenum">
              <a:rPr lang="de-CH" smtClean="0"/>
              <a:t>10</a:t>
            </a:fld>
            <a:endParaRPr lang="de-CH"/>
          </a:p>
        </p:txBody>
      </p:sp>
    </p:spTree>
    <p:extLst>
      <p:ext uri="{BB962C8B-B14F-4D97-AF65-F5344CB8AC3E}">
        <p14:creationId xmlns:p14="http://schemas.microsoft.com/office/powerpoint/2010/main" val="2793226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64052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ru-RU" dirty="0" smtClean="0"/>
              <a:t>Когда издатели начали работать с академическими библиотеками по</a:t>
            </a:r>
            <a:r>
              <a:rPr lang="pl-PL" dirty="0" smtClean="0"/>
              <a:t> </a:t>
            </a:r>
            <a:r>
              <a:rPr lang="ru-RU" dirty="0" smtClean="0"/>
              <a:t>электронным книгам</a:t>
            </a:r>
            <a:r>
              <a:rPr lang="pl-PL" dirty="0" smtClean="0"/>
              <a:t> </a:t>
            </a:r>
            <a:r>
              <a:rPr lang="ru-RU" dirty="0" smtClean="0"/>
              <a:t>с</a:t>
            </a:r>
            <a:r>
              <a:rPr lang="az-Cyrl-AZ" dirty="0" smtClean="0"/>
              <a:t>начал</a:t>
            </a:r>
            <a:r>
              <a:rPr lang="ru-RU" dirty="0" smtClean="0"/>
              <a:t>а</a:t>
            </a:r>
            <a:r>
              <a:rPr lang="pl-PL" dirty="0" smtClean="0"/>
              <a:t> </a:t>
            </a:r>
            <a:r>
              <a:rPr lang="ru-RU" dirty="0" smtClean="0"/>
              <a:t>никто не знал, как их</a:t>
            </a:r>
            <a:r>
              <a:rPr lang="pl-PL" dirty="0" smtClean="0"/>
              <a:t> </a:t>
            </a:r>
            <a:r>
              <a:rPr lang="ru-RU" dirty="0" smtClean="0"/>
              <a:t>продать.  Они думали, что потребности их клиентов помогут им найти правильный подход. </a:t>
            </a:r>
            <a:r>
              <a:rPr lang="ru-RU" b="0" i="1" u="none" dirty="0" smtClean="0">
                <a:solidFill>
                  <a:srgbClr val="FF0000"/>
                </a:solidFill>
              </a:rPr>
              <a:t>Первым</a:t>
            </a:r>
            <a:r>
              <a:rPr lang="ru-RU" b="0" i="1" u="none" baseline="0" dirty="0" smtClean="0">
                <a:solidFill>
                  <a:srgbClr val="FF0000"/>
                </a:solidFill>
              </a:rPr>
              <a:t> шагом была продажа (только) по названию</a:t>
            </a:r>
            <a:r>
              <a:rPr lang="pl-PL" b="0" i="1" u="none" baseline="0" dirty="0" smtClean="0">
                <a:solidFill>
                  <a:srgbClr val="FF0000"/>
                </a:solidFill>
              </a:rPr>
              <a:t> - </a:t>
            </a:r>
            <a:r>
              <a:rPr lang="en-GB" b="0" i="1" u="none" dirty="0" smtClean="0">
                <a:solidFill>
                  <a:srgbClr val="FF0000"/>
                </a:solidFill>
              </a:rPr>
              <a:t>Title by Title</a:t>
            </a:r>
            <a:r>
              <a:rPr lang="ru-RU" b="0" u="none" baseline="0" dirty="0" smtClean="0">
                <a:solidFill>
                  <a:srgbClr val="FF0000"/>
                </a:solidFill>
              </a:rPr>
              <a:t>.</a:t>
            </a:r>
            <a:endParaRPr lang="pl-PL" b="1" u="none" dirty="0" smtClean="0">
              <a:solidFill>
                <a:srgbClr val="FF0000"/>
              </a:solidFill>
            </a:endParaRPr>
          </a:p>
          <a:p>
            <a:r>
              <a:rPr lang="ru-RU" dirty="0" smtClean="0"/>
              <a:t>В 2004-2005 </a:t>
            </a:r>
            <a:r>
              <a:rPr lang="ru-RU" u="sng" dirty="0" smtClean="0"/>
              <a:t>на сцене</a:t>
            </a:r>
            <a:r>
              <a:rPr lang="pl-PL" u="sng" dirty="0" smtClean="0"/>
              <a:t> </a:t>
            </a:r>
            <a:r>
              <a:rPr lang="ru-RU" u="sng" dirty="0" smtClean="0"/>
              <a:t>появился </a:t>
            </a:r>
            <a:r>
              <a:rPr lang="ru-RU" dirty="0" smtClean="0"/>
              <a:t>большой агрегатор – новый вид цифрового продавца</a:t>
            </a:r>
            <a:r>
              <a:rPr lang="pl-PL" dirty="0" smtClean="0"/>
              <a:t> (</a:t>
            </a:r>
            <a:r>
              <a:rPr lang="ru-RU" dirty="0" smtClean="0"/>
              <a:t>MyIlibrary, Ebrary</a:t>
            </a:r>
            <a:r>
              <a:rPr lang="pl-PL" dirty="0" smtClean="0"/>
              <a:t>)</a:t>
            </a:r>
            <a:r>
              <a:rPr lang="ru-RU" dirty="0" smtClean="0"/>
              <a:t> – они взяли большую часть продажы просто потому, что библиотеки хотели иметь доступ в одном месте, а не на 50 различных сайтах.  Так издателям пришлось искать другие способы стимулирования</a:t>
            </a:r>
            <a:r>
              <a:rPr lang="ru-RU" b="0" dirty="0" smtClean="0"/>
              <a:t> Продаж</a:t>
            </a:r>
            <a:r>
              <a:rPr lang="ru-RU" i="1" u="sng" baseline="0" dirty="0" smtClean="0"/>
              <a:t>и</a:t>
            </a:r>
            <a:r>
              <a:rPr lang="pl-PL" b="1" dirty="0" smtClean="0"/>
              <a:t>.</a:t>
            </a:r>
            <a:endParaRPr lang="pl-PL" i="0" u="sng" dirty="0" smtClean="0"/>
          </a:p>
          <a:p>
            <a:r>
              <a:rPr lang="ru-RU" dirty="0" smtClean="0"/>
              <a:t>Крупная сделка – покупка Всей коллекции книг по значительно сниженной цене стали нормой для многих библиотек в Северной Америке, Японии, Корее, Скандинавии и Испании среди </a:t>
            </a:r>
            <a:r>
              <a:rPr lang="ru-RU" b="0" dirty="0" smtClean="0"/>
              <a:t>других. К сожалению библиотекари поняли, что они тратят </a:t>
            </a:r>
            <a:r>
              <a:rPr lang="ru-RU" b="0" i="1" u="sng" dirty="0" smtClean="0"/>
              <a:t>деньги</a:t>
            </a:r>
            <a:r>
              <a:rPr lang="ru-RU" b="0" i="1" u="sng" baseline="0" dirty="0" smtClean="0"/>
              <a:t> на ветер</a:t>
            </a:r>
            <a:r>
              <a:rPr lang="pl-PL" b="0" i="1" u="sng" baseline="0" dirty="0" smtClean="0"/>
              <a:t>, </a:t>
            </a:r>
            <a:r>
              <a:rPr lang="ru-RU" b="0" i="1" u="sng" baseline="0" dirty="0" smtClean="0"/>
              <a:t>теряют</a:t>
            </a:r>
            <a:r>
              <a:rPr lang="pl-PL" b="0" i="1" u="sng" baseline="0" dirty="0" smtClean="0"/>
              <a:t> </a:t>
            </a:r>
            <a:r>
              <a:rPr lang="ru-RU" b="0" dirty="0" smtClean="0"/>
              <a:t>бюджеты на тысячи непрочитанных книг. </a:t>
            </a:r>
            <a:endParaRPr lang="pl-PL" b="0" i="1" u="sng" dirty="0" smtClean="0"/>
          </a:p>
          <a:p>
            <a:r>
              <a:rPr lang="ru-RU" dirty="0" smtClean="0"/>
              <a:t>Поэтому </a:t>
            </a:r>
            <a:r>
              <a:rPr lang="pl-PL" dirty="0" smtClean="0"/>
              <a:t>Patron </a:t>
            </a:r>
            <a:r>
              <a:rPr lang="pl-PL" dirty="0" err="1" smtClean="0"/>
              <a:t>Driven</a:t>
            </a:r>
            <a:r>
              <a:rPr lang="pl-PL" dirty="0" smtClean="0"/>
              <a:t> </a:t>
            </a:r>
            <a:r>
              <a:rPr lang="pl-PL" dirty="0" err="1" smtClean="0"/>
              <a:t>Acquisition</a:t>
            </a:r>
            <a:r>
              <a:rPr lang="ru-RU" dirty="0" smtClean="0"/>
              <a:t> </a:t>
            </a:r>
            <a:r>
              <a:rPr lang="ru-RU" u="sng" dirty="0" smtClean="0"/>
              <a:t>Стали развиваться</a:t>
            </a:r>
            <a:r>
              <a:rPr lang="pl-PL" u="sng" dirty="0" smtClean="0"/>
              <a:t>. </a:t>
            </a:r>
            <a:r>
              <a:rPr lang="ru-RU" u="sng" dirty="0" smtClean="0"/>
              <a:t> </a:t>
            </a:r>
            <a:r>
              <a:rPr lang="ru-RU" dirty="0" smtClean="0"/>
              <a:t>библиотеки имели доступ к книгам</a:t>
            </a:r>
            <a:r>
              <a:rPr lang="pl-PL" dirty="0" smtClean="0"/>
              <a:t>,</a:t>
            </a:r>
            <a:r>
              <a:rPr lang="ru-RU" dirty="0" smtClean="0"/>
              <a:t> и любой доступ к любому из названи</a:t>
            </a:r>
            <a:r>
              <a:rPr lang="ru-RU" u="sng" dirty="0" smtClean="0"/>
              <a:t>й </a:t>
            </a:r>
            <a:r>
              <a:rPr lang="ru-RU" dirty="0" smtClean="0"/>
              <a:t>автоматически означает, </a:t>
            </a:r>
            <a:r>
              <a:rPr lang="ru-RU" b="1" dirty="0" smtClean="0"/>
              <a:t>что счет-фактура возникает.</a:t>
            </a:r>
            <a:endParaRPr lang="pl-PL" b="0" u="sng" dirty="0" smtClean="0"/>
          </a:p>
          <a:p>
            <a:r>
              <a:rPr lang="ru-RU" dirty="0" smtClean="0"/>
              <a:t>в этой модели библиотеки платили за книги </a:t>
            </a:r>
            <a:r>
              <a:rPr lang="ru-RU" i="1" u="sng" dirty="0" smtClean="0"/>
              <a:t>которые</a:t>
            </a:r>
            <a:r>
              <a:rPr lang="ru-RU" dirty="0" smtClean="0"/>
              <a:t> действительно использовали, но с другой стороны библиотеки потеряли контроль над планированием бюджета</a:t>
            </a:r>
            <a:r>
              <a:rPr lang="pl-PL" dirty="0" smtClean="0"/>
              <a:t>. </a:t>
            </a:r>
            <a:r>
              <a:rPr lang="ru-RU" dirty="0" smtClean="0"/>
              <a:t>никто не знал, сколько книг будет загружено в течение года</a:t>
            </a:r>
            <a:r>
              <a:rPr lang="pl-PL" dirty="0" smtClean="0"/>
              <a:t>.  </a:t>
            </a:r>
            <a:r>
              <a:rPr lang="az-Cyrl-AZ" dirty="0" smtClean="0"/>
              <a:t>там были случаи, когда</a:t>
            </a:r>
            <a:r>
              <a:rPr lang="pl-PL" dirty="0" smtClean="0"/>
              <a:t> </a:t>
            </a:r>
            <a:r>
              <a:rPr lang="ru-RU" dirty="0" smtClean="0"/>
              <a:t>годовой бюджет библиотеки </a:t>
            </a:r>
            <a:r>
              <a:rPr lang="ru-RU" u="sng" dirty="0" smtClean="0"/>
              <a:t>может быть </a:t>
            </a:r>
            <a:r>
              <a:rPr lang="ru-RU" u="sng" strike="noStrike" dirty="0" smtClean="0"/>
              <a:t>использован</a:t>
            </a:r>
            <a:r>
              <a:rPr lang="ru-RU" dirty="0" smtClean="0"/>
              <a:t> в неделю, а не в год. </a:t>
            </a:r>
            <a:endParaRPr lang="pl-PL" dirty="0" smtClean="0"/>
          </a:p>
          <a:p>
            <a:r>
              <a:rPr lang="ru-RU" dirty="0" smtClean="0"/>
              <a:t>И наконец некоторые крупные издательства представили то, что я думаю, является</a:t>
            </a:r>
            <a:r>
              <a:rPr lang="pl-PL" dirty="0" smtClean="0"/>
              <a:t> </a:t>
            </a:r>
            <a:r>
              <a:rPr lang="ru-RU" u="sng" strike="noStrike" dirty="0" smtClean="0"/>
              <a:t>самым</a:t>
            </a:r>
            <a:r>
              <a:rPr lang="ru-RU" u="sng" strike="noStrike" baseline="0" dirty="0" smtClean="0"/>
              <a:t> безопасным </a:t>
            </a:r>
            <a:r>
              <a:rPr lang="ru-RU" dirty="0" smtClean="0"/>
              <a:t>способом </a:t>
            </a:r>
            <a:r>
              <a:rPr lang="ru-RU" u="sng" dirty="0" smtClean="0"/>
              <a:t>построени</a:t>
            </a:r>
            <a:r>
              <a:rPr lang="ru-RU" dirty="0" smtClean="0"/>
              <a:t>я</a:t>
            </a:r>
            <a:r>
              <a:rPr lang="ru-RU" u="sng" baseline="0" dirty="0" smtClean="0"/>
              <a:t> Вашей коллекции, и сохранения полного контроля над Вашим бюджетом </a:t>
            </a:r>
            <a:r>
              <a:rPr lang="pl-PL" dirty="0" smtClean="0"/>
              <a:t>EBA</a:t>
            </a:r>
            <a:endParaRPr lang="en-GB" dirty="0"/>
          </a:p>
        </p:txBody>
      </p:sp>
    </p:spTree>
    <p:extLst>
      <p:ext uri="{BB962C8B-B14F-4D97-AF65-F5344CB8AC3E}">
        <p14:creationId xmlns:p14="http://schemas.microsoft.com/office/powerpoint/2010/main" val="134598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ru-RU" dirty="0" smtClean="0"/>
              <a:t>Вот как это работает.  Библиотека оплачивает согласованную заранее Плату</a:t>
            </a:r>
            <a:r>
              <a:rPr lang="pl-PL" dirty="0" smtClean="0"/>
              <a:t> </a:t>
            </a:r>
            <a:r>
              <a:rPr lang="ru-RU" dirty="0" smtClean="0"/>
              <a:t>и затем получает доступ</a:t>
            </a:r>
            <a:r>
              <a:rPr lang="pl-PL" dirty="0" smtClean="0"/>
              <a:t> </a:t>
            </a:r>
            <a:r>
              <a:rPr lang="ru-RU" dirty="0" smtClean="0"/>
              <a:t>или</a:t>
            </a:r>
            <a:r>
              <a:rPr lang="pl-PL" dirty="0" smtClean="0"/>
              <a:t> </a:t>
            </a:r>
            <a:r>
              <a:rPr lang="ru-RU" dirty="0" smtClean="0"/>
              <a:t> к определенной или</a:t>
            </a:r>
            <a:r>
              <a:rPr lang="pl-PL" dirty="0" smtClean="0"/>
              <a:t> </a:t>
            </a:r>
            <a:r>
              <a:rPr lang="ru-RU" dirty="0" smtClean="0"/>
              <a:t>к</a:t>
            </a:r>
            <a:r>
              <a:rPr lang="ru-RU" u="sng" dirty="0" smtClean="0"/>
              <a:t>о</a:t>
            </a:r>
            <a:r>
              <a:rPr lang="pl-PL" dirty="0" smtClean="0"/>
              <a:t> </a:t>
            </a:r>
            <a:r>
              <a:rPr lang="ru-RU" dirty="0" smtClean="0"/>
              <a:t>всей</a:t>
            </a:r>
            <a:r>
              <a:rPr lang="pl-PL" dirty="0" smtClean="0"/>
              <a:t> </a:t>
            </a:r>
            <a:r>
              <a:rPr lang="ru-RU" dirty="0" smtClean="0"/>
              <a:t>коллекции – обычно на один год.  Плата за доступ значительно меньше, чем рыночная цена коллекции.  В конце периода</a:t>
            </a:r>
            <a:r>
              <a:rPr lang="pl-PL" dirty="0" smtClean="0"/>
              <a:t>/</a:t>
            </a:r>
            <a:r>
              <a:rPr lang="ru-RU" dirty="0" smtClean="0"/>
              <a:t>доступа – библиотека рассматривает использование</a:t>
            </a:r>
            <a:r>
              <a:rPr lang="pl-PL" dirty="0" smtClean="0"/>
              <a:t>.</a:t>
            </a:r>
            <a:r>
              <a:rPr lang="ru-RU" dirty="0" smtClean="0"/>
              <a:t> Библиотека делает свой выбор названий </a:t>
            </a:r>
            <a:r>
              <a:rPr lang="ru-RU" b="0" i="1" u="sng" dirty="0" smtClean="0"/>
              <a:t>сопоставляя</a:t>
            </a:r>
            <a:r>
              <a:rPr lang="ru-RU" b="0" i="1" u="sng" baseline="0" dirty="0" smtClean="0"/>
              <a:t> </a:t>
            </a:r>
            <a:r>
              <a:rPr lang="ru-RU" b="0" i="1" u="sng" baseline="0" dirty="0" smtClean="0"/>
              <a:t>стоимость</a:t>
            </a:r>
            <a:r>
              <a:rPr lang="ru-RU" b="0" i="1" u="sng" dirty="0" smtClean="0"/>
              <a:t> </a:t>
            </a:r>
            <a:r>
              <a:rPr lang="ru-RU" dirty="0" smtClean="0"/>
              <a:t>депозита</a:t>
            </a:r>
            <a:r>
              <a:rPr lang="ru-RU" dirty="0" smtClean="0"/>
              <a:t>.  Так что если вы заплатили Например </a:t>
            </a:r>
            <a:r>
              <a:rPr lang="pl-PL" dirty="0" smtClean="0"/>
              <a:t>EUR</a:t>
            </a:r>
            <a:r>
              <a:rPr lang="ru-RU" dirty="0" smtClean="0"/>
              <a:t>5.000 – вы можете держать книги до</a:t>
            </a:r>
            <a:r>
              <a:rPr lang="pl-PL" dirty="0" smtClean="0"/>
              <a:t> </a:t>
            </a:r>
            <a:r>
              <a:rPr lang="ru-RU" dirty="0" smtClean="0"/>
              <a:t>5.000</a:t>
            </a:r>
            <a:r>
              <a:rPr lang="pl-PL" dirty="0" smtClean="0"/>
              <a:t>EUR</a:t>
            </a:r>
            <a:r>
              <a:rPr lang="ru-RU" dirty="0" smtClean="0"/>
              <a:t>.  Эти названия, таким образом, ваши и остаются в вашей коллекции навечно.  Вы можете продолжить этот механизм на второй год в аналогичных условиях. </a:t>
            </a:r>
            <a:endParaRPr lang="en-GB" dirty="0"/>
          </a:p>
        </p:txBody>
      </p:sp>
    </p:spTree>
    <p:extLst>
      <p:ext uri="{BB962C8B-B14F-4D97-AF65-F5344CB8AC3E}">
        <p14:creationId xmlns:p14="http://schemas.microsoft.com/office/powerpoint/2010/main" val="1044523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ru-RU" dirty="0" smtClean="0"/>
              <a:t>В терминологии Питерa Langa EBA называется EBS. Выбор вместо приобретения. Но идея </a:t>
            </a:r>
            <a:r>
              <a:rPr lang="ru-RU" u="sng" dirty="0" smtClean="0"/>
              <a:t>та-</a:t>
            </a:r>
            <a:r>
              <a:rPr lang="ru-RU" dirty="0" smtClean="0"/>
              <a:t>же самая.</a:t>
            </a:r>
            <a:r>
              <a:rPr lang="pl-PL" dirty="0" smtClean="0"/>
              <a:t> </a:t>
            </a:r>
          </a:p>
          <a:p>
            <a:r>
              <a:rPr lang="ru-RU" dirty="0" smtClean="0"/>
              <a:t>Вы получаете доступ нa</a:t>
            </a:r>
            <a:r>
              <a:rPr lang="pl-PL" dirty="0" smtClean="0"/>
              <a:t> </a:t>
            </a:r>
            <a:r>
              <a:rPr lang="ru-RU" dirty="0" smtClean="0"/>
              <a:t>1</a:t>
            </a:r>
            <a:r>
              <a:rPr lang="pl-PL" dirty="0" smtClean="0"/>
              <a:t>2</a:t>
            </a:r>
            <a:r>
              <a:rPr lang="ru-RU" dirty="0" smtClean="0"/>
              <a:t> месяцев – не только одной конкретной предметной области – но к списку всех книг – за исключением учебников – за 5.000</a:t>
            </a:r>
            <a:r>
              <a:rPr lang="pl-PL" dirty="0" smtClean="0"/>
              <a:t>EUR</a:t>
            </a:r>
            <a:endParaRPr lang="en-US" dirty="0"/>
          </a:p>
        </p:txBody>
      </p:sp>
      <p:sp>
        <p:nvSpPr>
          <p:cNvPr id="4" name="Foliennummernplatzhalter 3"/>
          <p:cNvSpPr>
            <a:spLocks noGrp="1"/>
          </p:cNvSpPr>
          <p:nvPr>
            <p:ph type="sldNum" sz="quarter" idx="10"/>
          </p:nvPr>
        </p:nvSpPr>
        <p:spPr/>
        <p:txBody>
          <a:bodyPr/>
          <a:lstStyle/>
          <a:p>
            <a:fld id="{66AC2719-7816-459C-A829-0356A38AC9AA}" type="slidenum">
              <a:rPr lang="de-CH" smtClean="0"/>
              <a:t>4</a:t>
            </a:fld>
            <a:endParaRPr lang="de-CH"/>
          </a:p>
        </p:txBody>
      </p:sp>
    </p:spTree>
    <p:extLst>
      <p:ext uri="{BB962C8B-B14F-4D97-AF65-F5344CB8AC3E}">
        <p14:creationId xmlns:p14="http://schemas.microsoft.com/office/powerpoint/2010/main" val="2578851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ru-RU" dirty="0" smtClean="0"/>
              <a:t>книги Петера Ланга на английском языке</a:t>
            </a:r>
            <a:r>
              <a:rPr lang="pl-PL" dirty="0" smtClean="0"/>
              <a:t> </a:t>
            </a:r>
            <a:r>
              <a:rPr lang="ru-RU" dirty="0" smtClean="0"/>
              <a:t>подразделяются на несколько тем</a:t>
            </a:r>
            <a:r>
              <a:rPr lang="pl-PL" baseline="0" dirty="0" smtClean="0"/>
              <a:t> </a:t>
            </a:r>
            <a:r>
              <a:rPr lang="ru-RU" dirty="0" smtClean="0"/>
              <a:t>по</a:t>
            </a:r>
            <a:r>
              <a:rPr lang="pl-PL" dirty="0" smtClean="0"/>
              <a:t> </a:t>
            </a:r>
            <a:r>
              <a:rPr lang="ru-RU" dirty="0" smtClean="0"/>
              <a:t>гуманитарным и социальным наукам – наиболее важными из них являются история</a:t>
            </a:r>
            <a:r>
              <a:rPr lang="pl-PL" dirty="0" smtClean="0"/>
              <a:t>, </a:t>
            </a:r>
            <a:r>
              <a:rPr lang="ru-RU" dirty="0" smtClean="0"/>
              <a:t>литература, лингвистика и теологиа.</a:t>
            </a:r>
            <a:endParaRPr lang="en-US" dirty="0"/>
          </a:p>
        </p:txBody>
      </p:sp>
      <p:sp>
        <p:nvSpPr>
          <p:cNvPr id="4" name="Foliennummernplatzhalter 3"/>
          <p:cNvSpPr>
            <a:spLocks noGrp="1"/>
          </p:cNvSpPr>
          <p:nvPr>
            <p:ph type="sldNum" sz="quarter" idx="10"/>
          </p:nvPr>
        </p:nvSpPr>
        <p:spPr/>
        <p:txBody>
          <a:bodyPr/>
          <a:lstStyle/>
          <a:p>
            <a:fld id="{66AC2719-7816-459C-A829-0356A38AC9AA}" type="slidenum">
              <a:rPr lang="de-CH" smtClean="0"/>
              <a:t>5</a:t>
            </a:fld>
            <a:endParaRPr lang="de-CH"/>
          </a:p>
        </p:txBody>
      </p:sp>
    </p:spTree>
    <p:extLst>
      <p:ext uri="{BB962C8B-B14F-4D97-AF65-F5344CB8AC3E}">
        <p14:creationId xmlns:p14="http://schemas.microsoft.com/office/powerpoint/2010/main" val="2856590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ru-RU" dirty="0" smtClean="0"/>
              <a:t>Кроме того включены области искусства, кино, права, музыки, романских языков и литературы, а также экономики</a:t>
            </a:r>
            <a:endParaRPr lang="en-US" dirty="0"/>
          </a:p>
        </p:txBody>
      </p:sp>
      <p:sp>
        <p:nvSpPr>
          <p:cNvPr id="4" name="Foliennummernplatzhalter 3"/>
          <p:cNvSpPr>
            <a:spLocks noGrp="1"/>
          </p:cNvSpPr>
          <p:nvPr>
            <p:ph type="sldNum" sz="quarter" idx="10"/>
          </p:nvPr>
        </p:nvSpPr>
        <p:spPr/>
        <p:txBody>
          <a:bodyPr/>
          <a:lstStyle/>
          <a:p>
            <a:fld id="{66AC2719-7816-459C-A829-0356A38AC9AA}" type="slidenum">
              <a:rPr lang="de-CH" smtClean="0"/>
              <a:t>6</a:t>
            </a:fld>
            <a:endParaRPr lang="de-CH"/>
          </a:p>
        </p:txBody>
      </p:sp>
    </p:spTree>
    <p:extLst>
      <p:ext uri="{BB962C8B-B14F-4D97-AF65-F5344CB8AC3E}">
        <p14:creationId xmlns:p14="http://schemas.microsoft.com/office/powerpoint/2010/main" val="3263301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ru-RU" dirty="0" smtClean="0"/>
              <a:t>Есть более чем 4300 </a:t>
            </a:r>
            <a:r>
              <a:rPr lang="ru-RU" strike="noStrike" dirty="0" smtClean="0"/>
              <a:t>названи</a:t>
            </a:r>
            <a:r>
              <a:rPr lang="ru-RU" u="sng" strike="noStrike" dirty="0" smtClean="0"/>
              <a:t>й</a:t>
            </a:r>
            <a:r>
              <a:rPr lang="ru-RU" strike="noStrike" baseline="0" dirty="0" smtClean="0"/>
              <a:t> </a:t>
            </a:r>
            <a:r>
              <a:rPr lang="ru-RU" strike="noStrike" dirty="0" smtClean="0"/>
              <a:t>на </a:t>
            </a:r>
            <a:r>
              <a:rPr lang="ru-RU" dirty="0" smtClean="0"/>
              <a:t>английском языке в рамках модели EBS</a:t>
            </a:r>
            <a:r>
              <a:rPr lang="pl-PL" dirty="0" smtClean="0"/>
              <a:t> </a:t>
            </a:r>
            <a:r>
              <a:rPr lang="ru-RU" dirty="0" smtClean="0"/>
              <a:t>и есть и даже больше титулов </a:t>
            </a:r>
            <a:r>
              <a:rPr lang="ru-RU" dirty="0" smtClean="0"/>
              <a:t>по </a:t>
            </a:r>
            <a:r>
              <a:rPr lang="ru-RU" dirty="0" smtClean="0"/>
              <a:t>тому же вопросу на немецком языке</a:t>
            </a:r>
            <a:endParaRPr lang="en-US" dirty="0"/>
          </a:p>
        </p:txBody>
      </p:sp>
      <p:sp>
        <p:nvSpPr>
          <p:cNvPr id="4" name="Foliennummernplatzhalter 3"/>
          <p:cNvSpPr>
            <a:spLocks noGrp="1"/>
          </p:cNvSpPr>
          <p:nvPr>
            <p:ph type="sldNum" sz="quarter" idx="10"/>
          </p:nvPr>
        </p:nvSpPr>
        <p:spPr/>
        <p:txBody>
          <a:bodyPr/>
          <a:lstStyle/>
          <a:p>
            <a:fld id="{66AC2719-7816-459C-A829-0356A38AC9AA}" type="slidenum">
              <a:rPr lang="de-CH" smtClean="0"/>
              <a:t>7</a:t>
            </a:fld>
            <a:endParaRPr lang="de-CH"/>
          </a:p>
        </p:txBody>
      </p:sp>
    </p:spTree>
    <p:extLst>
      <p:ext uri="{BB962C8B-B14F-4D97-AF65-F5344CB8AC3E}">
        <p14:creationId xmlns:p14="http://schemas.microsoft.com/office/powerpoint/2010/main" val="4075370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ru-RU" dirty="0" smtClean="0"/>
              <a:t>само собой разумеется</a:t>
            </a:r>
            <a:r>
              <a:rPr lang="pl-PL" dirty="0" smtClean="0"/>
              <a:t> </a:t>
            </a:r>
            <a:r>
              <a:rPr lang="ru-RU" dirty="0" smtClean="0"/>
              <a:t> Все эти книги также доступны для покупки прямо как предметны</a:t>
            </a:r>
            <a:r>
              <a:rPr lang="pl-PL" dirty="0" smtClean="0"/>
              <a:t>e</a:t>
            </a:r>
            <a:r>
              <a:rPr lang="ru-RU" dirty="0" smtClean="0"/>
              <a:t> коллекции или все сразу. как вы видите общяя стоимость всех английских книг со скидкой будет  </a:t>
            </a:r>
            <a:r>
              <a:rPr lang="ru-RU" u="sng" dirty="0" smtClean="0"/>
              <a:t>чуть</a:t>
            </a:r>
            <a:r>
              <a:rPr lang="ru-RU" u="sng" baseline="0" dirty="0" smtClean="0"/>
              <a:t> выше</a:t>
            </a:r>
            <a:r>
              <a:rPr lang="pl-PL" u="sng" baseline="0" dirty="0" smtClean="0"/>
              <a:t> </a:t>
            </a:r>
            <a:r>
              <a:rPr lang="ru-RU" dirty="0" smtClean="0"/>
              <a:t>310.000 USD.  Это просто чтобы дать вам представление о стоимости все</a:t>
            </a:r>
            <a:r>
              <a:rPr lang="ru-RU" u="sng" dirty="0" smtClean="0"/>
              <a:t>й</a:t>
            </a:r>
            <a:r>
              <a:rPr lang="ru-RU" dirty="0" smtClean="0"/>
              <a:t> коллекции.</a:t>
            </a:r>
            <a:endParaRPr lang="en-US" dirty="0"/>
          </a:p>
        </p:txBody>
      </p:sp>
      <p:sp>
        <p:nvSpPr>
          <p:cNvPr id="4" name="Foliennummernplatzhalter 3"/>
          <p:cNvSpPr>
            <a:spLocks noGrp="1"/>
          </p:cNvSpPr>
          <p:nvPr>
            <p:ph type="sldNum" sz="quarter" idx="10"/>
          </p:nvPr>
        </p:nvSpPr>
        <p:spPr/>
        <p:txBody>
          <a:bodyPr/>
          <a:lstStyle/>
          <a:p>
            <a:fld id="{66AC2719-7816-459C-A829-0356A38AC9AA}" type="slidenum">
              <a:rPr lang="de-CH" smtClean="0"/>
              <a:t>8</a:t>
            </a:fld>
            <a:endParaRPr lang="de-CH"/>
          </a:p>
        </p:txBody>
      </p:sp>
    </p:spTree>
    <p:extLst>
      <p:ext uri="{BB962C8B-B14F-4D97-AF65-F5344CB8AC3E}">
        <p14:creationId xmlns:p14="http://schemas.microsoft.com/office/powerpoint/2010/main" val="1035119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ru-RU" dirty="0" smtClean="0"/>
              <a:t>Я считаю, </a:t>
            </a:r>
            <a:r>
              <a:rPr lang="ru-RU" u="sng" dirty="0" smtClean="0"/>
              <a:t>что</a:t>
            </a:r>
            <a:r>
              <a:rPr lang="ru-RU" dirty="0" smtClean="0"/>
              <a:t> модель EBS имеет преимущество над регулярн</a:t>
            </a:r>
            <a:r>
              <a:rPr lang="pl-PL" dirty="0" smtClean="0"/>
              <a:t>o</a:t>
            </a:r>
            <a:r>
              <a:rPr lang="ru-RU" dirty="0" smtClean="0"/>
              <a:t>й закупк</a:t>
            </a:r>
            <a:r>
              <a:rPr lang="pl-PL" dirty="0" smtClean="0"/>
              <a:t>o</a:t>
            </a:r>
            <a:r>
              <a:rPr lang="ru-RU" dirty="0" smtClean="0"/>
              <a:t>й коллекций</a:t>
            </a:r>
            <a:r>
              <a:rPr lang="pl-PL" dirty="0" smtClean="0"/>
              <a:t>. </a:t>
            </a:r>
          </a:p>
          <a:p>
            <a:r>
              <a:rPr lang="ru-RU" dirty="0" smtClean="0"/>
              <a:t>Вы будете тратить меньше и точно знать, что вы платите за это что</a:t>
            </a:r>
            <a:r>
              <a:rPr lang="pl-PL" dirty="0" smtClean="0"/>
              <a:t> </a:t>
            </a:r>
            <a:r>
              <a:rPr lang="az-Cyrl-AZ" dirty="0" smtClean="0"/>
              <a:t>спользуются</a:t>
            </a:r>
            <a:r>
              <a:rPr lang="pl-PL" dirty="0" smtClean="0"/>
              <a:t> </a:t>
            </a:r>
            <a:r>
              <a:rPr lang="ru-RU" dirty="0" smtClean="0"/>
              <a:t>спрос</a:t>
            </a:r>
            <a:r>
              <a:rPr lang="pl-PL" dirty="0" smtClean="0"/>
              <a:t>o</a:t>
            </a:r>
            <a:r>
              <a:rPr lang="ru-RU" dirty="0" smtClean="0"/>
              <a:t>м. простой доступ сделает вашу библиотеку более </a:t>
            </a:r>
            <a:r>
              <a:rPr lang="ru-RU" u="sng" dirty="0" smtClean="0"/>
              <a:t>доступной</a:t>
            </a:r>
            <a:r>
              <a:rPr lang="ru-RU" dirty="0" smtClean="0"/>
              <a:t> для ваших читателей.</a:t>
            </a:r>
            <a:endParaRPr lang="en-US" dirty="0"/>
          </a:p>
        </p:txBody>
      </p:sp>
      <p:sp>
        <p:nvSpPr>
          <p:cNvPr id="4" name="Foliennummernplatzhalter 3"/>
          <p:cNvSpPr>
            <a:spLocks noGrp="1"/>
          </p:cNvSpPr>
          <p:nvPr>
            <p:ph type="sldNum" sz="quarter" idx="10"/>
          </p:nvPr>
        </p:nvSpPr>
        <p:spPr/>
        <p:txBody>
          <a:bodyPr/>
          <a:lstStyle/>
          <a:p>
            <a:fld id="{66AC2719-7816-459C-A829-0356A38AC9AA}" type="slidenum">
              <a:rPr lang="de-CH" smtClean="0"/>
              <a:t>9</a:t>
            </a:fld>
            <a:endParaRPr lang="de-CH"/>
          </a:p>
        </p:txBody>
      </p:sp>
    </p:spTree>
    <p:extLst>
      <p:ext uri="{BB962C8B-B14F-4D97-AF65-F5344CB8AC3E}">
        <p14:creationId xmlns:p14="http://schemas.microsoft.com/office/powerpoint/2010/main" val="3684234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r>
              <a:rPr lang="en-US"/>
              <a:t>Click to edit Master title style</a:t>
            </a:r>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r>
              <a:rPr lang="en-US"/>
              <a:t>Click to edit Master subtitle style</a:t>
            </a:r>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182475" y="445025"/>
            <a:ext cx="76497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a:p>
        </p:txBody>
      </p:sp>
      <p:sp>
        <p:nvSpPr>
          <p:cNvPr id="18" name="Shape 18"/>
          <p:cNvSpPr txBox="1">
            <a:spLocks noGrp="1"/>
          </p:cNvSpPr>
          <p:nvPr>
            <p:ph type="body" idx="1"/>
          </p:nvPr>
        </p:nvSpPr>
        <p:spPr>
          <a:xfrm>
            <a:off x="946000" y="1152475"/>
            <a:ext cx="7736400" cy="3285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en-US"/>
              <a:t>Edit Master text styles</a:t>
            </a: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182475" y="445025"/>
            <a:ext cx="76497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pPr lvl="0"/>
            <a:r>
              <a:rPr lang="en-US"/>
              <a:t>Edit Master text styles</a:t>
            </a: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pPr lvl="0"/>
            <a:r>
              <a:rPr lang="en-US"/>
              <a:t>Edit Master text styles</a:t>
            </a: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6968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r>
              <a:rPr lang="en-US"/>
              <a:t>Click to edit Master title style</a:t>
            </a:r>
            <a:endParaRPr/>
          </a:p>
        </p:txBody>
      </p:sp>
      <p:sp>
        <p:nvSpPr>
          <p:cNvPr id="30" name="Shape 30"/>
          <p:cNvSpPr txBox="1">
            <a:spLocks noGrp="1"/>
          </p:cNvSpPr>
          <p:nvPr>
            <p:ph type="body" idx="1"/>
          </p:nvPr>
        </p:nvSpPr>
        <p:spPr>
          <a:xfrm>
            <a:off x="1464000" y="1389600"/>
            <a:ext cx="30408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pPr lvl="0"/>
            <a:r>
              <a:rPr lang="en-US"/>
              <a:t>Edit Master text styles</a:t>
            </a: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822125" y="450150"/>
            <a:ext cx="77700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r>
              <a:rPr lang="en-US"/>
              <a:t>Click to edit Master title style</a:t>
            </a:r>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934725" y="1233175"/>
            <a:ext cx="33759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r>
              <a:rPr lang="en-US"/>
              <a:t>Click to edit Master title style</a:t>
            </a:r>
            <a:endParaRPr/>
          </a:p>
        </p:txBody>
      </p:sp>
      <p:sp>
        <p:nvSpPr>
          <p:cNvPr id="38" name="Shape 38"/>
          <p:cNvSpPr txBox="1">
            <a:spLocks noGrp="1"/>
          </p:cNvSpPr>
          <p:nvPr>
            <p:ph type="subTitle" idx="1"/>
          </p:nvPr>
        </p:nvSpPr>
        <p:spPr>
          <a:xfrm>
            <a:off x="1024725" y="3184075"/>
            <a:ext cx="31959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r>
              <a:rPr lang="en-US"/>
              <a:t>Click to edit Master subtitle style</a:t>
            </a:r>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en-US"/>
              <a:t>Edit Master text styles</a:t>
            </a: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795925" y="405812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pPr lvl="0"/>
            <a:r>
              <a:rPr lang="en-US"/>
              <a:t>Edit Master text styles</a:t>
            </a: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r>
              <a:rPr lang="en-US"/>
              <a:t>Click to edit Master title style</a:t>
            </a:r>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pPr lvl="0"/>
            <a:r>
              <a:rPr lang="en-US"/>
              <a:t>Edit Master text styles</a:t>
            </a: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82475" y="445025"/>
            <a:ext cx="76497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946000" y="1152475"/>
            <a:ext cx="7736400" cy="32856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GB" sz="1000">
                <a:solidFill>
                  <a:schemeClr val="dk2"/>
                </a:solidFill>
              </a:rPr>
              <a:t>‹#›</a:t>
            </a:fld>
            <a:endParaRPr lang="en-GB"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3" r:id="rId4"/>
    <p:sldLayoutId id="2147483654" r:id="rId5"/>
    <p:sldLayoutId id="2147483655" r:id="rId6"/>
    <p:sldLayoutId id="2147483656" r:id="rId7"/>
    <p:sldLayoutId id="2147483657" r:id="rId8"/>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263310-D734-4DEE-A6B8-A3125D3DBB4D}"/>
              </a:ext>
            </a:extLst>
          </p:cNvPr>
          <p:cNvSpPr>
            <a:spLocks noGrp="1"/>
          </p:cNvSpPr>
          <p:nvPr>
            <p:ph type="title"/>
          </p:nvPr>
        </p:nvSpPr>
        <p:spPr>
          <a:xfrm>
            <a:off x="544606" y="450150"/>
            <a:ext cx="8047519" cy="2629226"/>
          </a:xfrm>
        </p:spPr>
        <p:txBody>
          <a:bodyPr/>
          <a:lstStyle/>
          <a:p>
            <a:pPr algn="ctr"/>
            <a:r>
              <a:rPr lang="en-GB" dirty="0">
                <a:solidFill>
                  <a:srgbClr val="002060"/>
                </a:solidFill>
              </a:rPr>
              <a:t>Evidence Based Acquisition </a:t>
            </a:r>
            <a:br>
              <a:rPr lang="en-GB" dirty="0">
                <a:solidFill>
                  <a:srgbClr val="002060"/>
                </a:solidFill>
              </a:rPr>
            </a:br>
            <a:r>
              <a:rPr lang="en-GB" dirty="0">
                <a:solidFill>
                  <a:srgbClr val="002060"/>
                </a:solidFill>
              </a:rPr>
              <a:t>What’s the point?</a:t>
            </a:r>
          </a:p>
        </p:txBody>
      </p:sp>
    </p:spTree>
    <p:extLst>
      <p:ext uri="{BB962C8B-B14F-4D97-AF65-F5344CB8AC3E}">
        <p14:creationId xmlns:p14="http://schemas.microsoft.com/office/powerpoint/2010/main" val="939603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564654" y="0"/>
            <a:ext cx="8579346" cy="797388"/>
          </a:xfrm>
          <a:prstGeom prst="rect">
            <a:avLst/>
          </a:prstGeom>
          <a:solidFill>
            <a:srgbClr val="281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4813" defTabSz="404813"/>
            <a:r>
              <a:rPr lang="de-CH" sz="3200" b="1" dirty="0">
                <a:latin typeface="Arial" panose="020B0604020202020204" pitchFamily="34" charset="0"/>
                <a:cs typeface="Arial" panose="020B0604020202020204" pitchFamily="34" charset="0"/>
              </a:rPr>
              <a:t>For all eBooks</a:t>
            </a:r>
          </a:p>
        </p:txBody>
      </p:sp>
      <p:pic>
        <p:nvPicPr>
          <p:cNvPr id="9" name="Grafik 8" descr="PeterLang_Logo_EN_white.png"/>
          <p:cNvPicPr>
            <a:picLocks noChangeAspect="1"/>
          </p:cNvPicPr>
          <p:nvPr/>
        </p:nvPicPr>
        <p:blipFill>
          <a:blip r:embed="rId3" cstate="print"/>
          <a:stretch>
            <a:fillRect/>
          </a:stretch>
        </p:blipFill>
        <p:spPr>
          <a:xfrm>
            <a:off x="6542924" y="141480"/>
            <a:ext cx="1190208" cy="540060"/>
          </a:xfrm>
          <a:prstGeom prst="rect">
            <a:avLst/>
          </a:prstGeom>
        </p:spPr>
      </p:pic>
      <p:sp>
        <p:nvSpPr>
          <p:cNvPr id="6" name="Textfeld 5"/>
          <p:cNvSpPr txBox="1"/>
          <p:nvPr/>
        </p:nvSpPr>
        <p:spPr>
          <a:xfrm>
            <a:off x="672353" y="938867"/>
            <a:ext cx="8343900" cy="1938992"/>
          </a:xfrm>
          <a:prstGeom prst="rect">
            <a:avLst/>
          </a:prstGeom>
          <a:noFill/>
        </p:spPr>
        <p:txBody>
          <a:bodyPr wrap="square" rtlCol="0">
            <a:spAutoFit/>
          </a:bodyPr>
          <a:lstStyle/>
          <a:p>
            <a:pPr marL="214313" indent="-214313">
              <a:buFont typeface="Arial" panose="020B0604020202020204" pitchFamily="34" charset="0"/>
              <a:buChar char="•"/>
            </a:pPr>
            <a:endParaRPr lang="en-US" sz="15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xmlns="" id="{33199AAC-4B88-4C59-B7D4-7BC82B0EEB40}"/>
              </a:ext>
            </a:extLst>
          </p:cNvPr>
          <p:cNvSpPr/>
          <p:nvPr/>
        </p:nvSpPr>
        <p:spPr>
          <a:xfrm>
            <a:off x="1855693" y="797387"/>
            <a:ext cx="4524936" cy="4247317"/>
          </a:xfrm>
          <a:prstGeom prst="rect">
            <a:avLst/>
          </a:prstGeom>
        </p:spPr>
        <p:txBody>
          <a:bodyPr wrap="square">
            <a:spAutoFit/>
          </a:bodyPr>
          <a:lstStyle/>
          <a:p>
            <a:r>
              <a:rPr lang="en-US" sz="1600" dirty="0">
                <a:solidFill>
                  <a:srgbClr val="002060"/>
                </a:solidFill>
                <a:latin typeface="Arial" panose="020B0604020202020204" pitchFamily="34" charset="0"/>
                <a:cs typeface="Arial" panose="020B0604020202020204" pitchFamily="34" charset="0"/>
              </a:rPr>
              <a:t>All titles are DRM-free (unlimited concurrent access model)</a:t>
            </a:r>
          </a:p>
          <a:p>
            <a:endParaRPr lang="en-US" sz="1600" dirty="0">
              <a:solidFill>
                <a:srgbClr val="002060"/>
              </a:solidFill>
              <a:latin typeface="Arial" panose="020B0604020202020204" pitchFamily="34" charset="0"/>
              <a:cs typeface="Arial" panose="020B0604020202020204" pitchFamily="34" charset="0"/>
            </a:endParaRPr>
          </a:p>
          <a:p>
            <a:r>
              <a:rPr lang="fr-CH" sz="1600" dirty="0">
                <a:solidFill>
                  <a:srgbClr val="002060"/>
                </a:solidFill>
                <a:latin typeface="Arial" panose="020B0604020202020204" pitchFamily="34" charset="0"/>
                <a:cs typeface="Arial" panose="020B0604020202020204" pitchFamily="34" charset="0"/>
              </a:rPr>
              <a:t>IP-</a:t>
            </a:r>
            <a:r>
              <a:rPr lang="fr-CH" sz="1600" dirty="0" err="1">
                <a:solidFill>
                  <a:srgbClr val="002060"/>
                </a:solidFill>
                <a:latin typeface="Arial" panose="020B0604020202020204" pitchFamily="34" charset="0"/>
                <a:cs typeface="Arial" panose="020B0604020202020204" pitchFamily="34" charset="0"/>
              </a:rPr>
              <a:t>based</a:t>
            </a:r>
            <a:r>
              <a:rPr lang="fr-CH" sz="1600" dirty="0">
                <a:solidFill>
                  <a:srgbClr val="002060"/>
                </a:solidFill>
                <a:latin typeface="Arial" panose="020B0604020202020204" pitchFamily="34" charset="0"/>
                <a:cs typeface="Arial" panose="020B0604020202020204" pitchFamily="34" charset="0"/>
              </a:rPr>
              <a:t> </a:t>
            </a:r>
            <a:r>
              <a:rPr lang="fr-CH" sz="1600" dirty="0" err="1">
                <a:solidFill>
                  <a:srgbClr val="002060"/>
                </a:solidFill>
                <a:latin typeface="Arial" panose="020B0604020202020204" pitchFamily="34" charset="0"/>
                <a:cs typeface="Arial" panose="020B0604020202020204" pitchFamily="34" charset="0"/>
              </a:rPr>
              <a:t>access</a:t>
            </a:r>
            <a:endParaRPr lang="fr-CH" sz="1600" dirty="0">
              <a:solidFill>
                <a:srgbClr val="002060"/>
              </a:solidFill>
              <a:latin typeface="Arial" panose="020B0604020202020204" pitchFamily="34" charset="0"/>
              <a:cs typeface="Arial" panose="020B0604020202020204" pitchFamily="34" charset="0"/>
            </a:endParaRPr>
          </a:p>
          <a:p>
            <a:endParaRPr lang="fr-CH" sz="1600" dirty="0">
              <a:solidFill>
                <a:srgbClr val="002060"/>
              </a:solidFill>
              <a:latin typeface="Arial" panose="020B0604020202020204" pitchFamily="34" charset="0"/>
              <a:cs typeface="Arial" panose="020B0604020202020204" pitchFamily="34" charset="0"/>
            </a:endParaRPr>
          </a:p>
          <a:p>
            <a:r>
              <a:rPr lang="en-US" sz="1600" dirty="0">
                <a:solidFill>
                  <a:srgbClr val="002060"/>
                </a:solidFill>
                <a:latin typeface="Arial" panose="020B0604020202020204" pitchFamily="34" charset="0"/>
                <a:cs typeface="Arial" panose="020B0604020202020204" pitchFamily="34" charset="0"/>
              </a:rPr>
              <a:t>Shibboleth, Athens authentication to increase usage</a:t>
            </a:r>
          </a:p>
          <a:p>
            <a:endParaRPr lang="en-US" sz="1600" dirty="0">
              <a:solidFill>
                <a:srgbClr val="002060"/>
              </a:solidFill>
              <a:latin typeface="Arial" panose="020B0604020202020204" pitchFamily="34" charset="0"/>
              <a:cs typeface="Arial" panose="020B0604020202020204" pitchFamily="34" charset="0"/>
            </a:endParaRPr>
          </a:p>
          <a:p>
            <a:r>
              <a:rPr lang="fr-CH" sz="1600" dirty="0">
                <a:solidFill>
                  <a:srgbClr val="002060"/>
                </a:solidFill>
                <a:latin typeface="Arial" panose="020B0604020202020204" pitchFamily="34" charset="0"/>
                <a:cs typeface="Arial" panose="020B0604020202020204" pitchFamily="34" charset="0"/>
              </a:rPr>
              <a:t>COUNTER4-compliant usage </a:t>
            </a:r>
            <a:r>
              <a:rPr lang="fr-CH" sz="1600" dirty="0" err="1">
                <a:solidFill>
                  <a:srgbClr val="002060"/>
                </a:solidFill>
                <a:latin typeface="Arial" panose="020B0604020202020204" pitchFamily="34" charset="0"/>
                <a:cs typeface="Arial" panose="020B0604020202020204" pitchFamily="34" charset="0"/>
              </a:rPr>
              <a:t>statistics</a:t>
            </a:r>
            <a:endParaRPr lang="fr-CH" sz="1600" dirty="0">
              <a:solidFill>
                <a:srgbClr val="002060"/>
              </a:solidFill>
              <a:latin typeface="Arial" panose="020B0604020202020204" pitchFamily="34" charset="0"/>
              <a:cs typeface="Arial" panose="020B0604020202020204" pitchFamily="34" charset="0"/>
            </a:endParaRPr>
          </a:p>
          <a:p>
            <a:endParaRPr lang="fr-CH" sz="1600" dirty="0">
              <a:solidFill>
                <a:srgbClr val="002060"/>
              </a:solidFill>
              <a:latin typeface="Arial" panose="020B0604020202020204" pitchFamily="34" charset="0"/>
              <a:cs typeface="Arial" panose="020B0604020202020204" pitchFamily="34" charset="0"/>
            </a:endParaRPr>
          </a:p>
          <a:p>
            <a:r>
              <a:rPr lang="en-US" sz="1600" dirty="0">
                <a:solidFill>
                  <a:srgbClr val="002060"/>
                </a:solidFill>
                <a:latin typeface="Arial" panose="020B0604020202020204" pitchFamily="34" charset="0"/>
                <a:cs typeface="Arial" panose="020B0604020202020204" pitchFamily="34" charset="0"/>
              </a:rPr>
              <a:t>Cross Ref (DOI created at book level for citation linking) to make content easy to find, link, cite</a:t>
            </a:r>
          </a:p>
          <a:p>
            <a:endParaRPr lang="en-US" sz="1600" dirty="0">
              <a:solidFill>
                <a:srgbClr val="002060"/>
              </a:solidFill>
              <a:latin typeface="Arial" panose="020B0604020202020204" pitchFamily="34" charset="0"/>
              <a:cs typeface="Arial" panose="020B0604020202020204" pitchFamily="34" charset="0"/>
            </a:endParaRPr>
          </a:p>
          <a:p>
            <a:r>
              <a:rPr lang="en-US" sz="1600" dirty="0">
                <a:solidFill>
                  <a:srgbClr val="002060"/>
                </a:solidFill>
                <a:latin typeface="Arial" panose="020B0604020202020204" pitchFamily="34" charset="0"/>
                <a:cs typeface="Arial" panose="020B0604020202020204" pitchFamily="34" charset="0"/>
              </a:rPr>
              <a:t>Free and straightforward access to MARC records</a:t>
            </a:r>
          </a:p>
          <a:p>
            <a:endParaRPr lang="en-US" sz="1600" dirty="0">
              <a:solidFill>
                <a:srgbClr val="002060"/>
              </a:solidFill>
              <a:latin typeface="Arial" panose="020B0604020202020204" pitchFamily="34" charset="0"/>
              <a:cs typeface="Arial" panose="020B0604020202020204" pitchFamily="34" charset="0"/>
            </a:endParaRPr>
          </a:p>
          <a:p>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6891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263310-D734-4DEE-A6B8-A3125D3DBB4D}"/>
              </a:ext>
            </a:extLst>
          </p:cNvPr>
          <p:cNvSpPr>
            <a:spLocks noGrp="1"/>
          </p:cNvSpPr>
          <p:nvPr>
            <p:ph type="title"/>
          </p:nvPr>
        </p:nvSpPr>
        <p:spPr>
          <a:xfrm>
            <a:off x="544606" y="450150"/>
            <a:ext cx="8047519" cy="3781608"/>
          </a:xfrm>
        </p:spPr>
        <p:txBody>
          <a:bodyPr/>
          <a:lstStyle/>
          <a:p>
            <a:pPr algn="ctr"/>
            <a:r>
              <a:rPr lang="ru-RU" dirty="0">
                <a:solidFill>
                  <a:srgbClr val="002060"/>
                </a:solidFill>
              </a:rPr>
              <a:t>Спасибо. </a:t>
            </a:r>
            <a:r>
              <a:rPr lang="pl-PL" dirty="0" smtClean="0">
                <a:solidFill>
                  <a:srgbClr val="002060"/>
                </a:solidFill>
              </a:rPr>
              <a:t/>
            </a:r>
            <a:br>
              <a:rPr lang="pl-PL" dirty="0" smtClean="0">
                <a:solidFill>
                  <a:srgbClr val="002060"/>
                </a:solidFill>
              </a:rPr>
            </a:br>
            <a:r>
              <a:rPr lang="ru-RU" dirty="0" smtClean="0">
                <a:solidFill>
                  <a:srgbClr val="002060"/>
                </a:solidFill>
              </a:rPr>
              <a:t>Пожалуйста</a:t>
            </a:r>
            <a:r>
              <a:rPr lang="ru-RU" dirty="0">
                <a:solidFill>
                  <a:srgbClr val="002060"/>
                </a:solidFill>
              </a:rPr>
              <a:t>, оставайтесь на связи</a:t>
            </a:r>
            <a:r>
              <a:rPr lang="ru-RU" dirty="0" smtClean="0">
                <a:solidFill>
                  <a:srgbClr val="002060"/>
                </a:solidFill>
              </a:rPr>
              <a:t>.</a:t>
            </a:r>
            <a:r>
              <a:rPr lang="pl-PL" dirty="0" smtClean="0">
                <a:solidFill>
                  <a:srgbClr val="002060"/>
                </a:solidFill>
              </a:rPr>
              <a:t/>
            </a:r>
            <a:br>
              <a:rPr lang="pl-PL" dirty="0" smtClean="0">
                <a:solidFill>
                  <a:srgbClr val="002060"/>
                </a:solidFill>
              </a:rPr>
            </a:br>
            <a:r>
              <a:rPr lang="pl-PL" dirty="0">
                <a:solidFill>
                  <a:srgbClr val="002060"/>
                </a:solidFill>
              </a:rPr>
              <a:t/>
            </a:r>
            <a:br>
              <a:rPr lang="pl-PL" dirty="0">
                <a:solidFill>
                  <a:srgbClr val="002060"/>
                </a:solidFill>
              </a:rPr>
            </a:br>
            <a:r>
              <a:rPr lang="pl-PL" dirty="0">
                <a:solidFill>
                  <a:srgbClr val="002060"/>
                </a:solidFill>
              </a:rPr>
              <a:t>j</a:t>
            </a:r>
            <a:r>
              <a:rPr lang="pl-PL" dirty="0" smtClean="0">
                <a:solidFill>
                  <a:srgbClr val="002060"/>
                </a:solidFill>
              </a:rPr>
              <a:t>acek@jaceklewinson.com</a:t>
            </a:r>
            <a:endParaRPr lang="en-GB" dirty="0">
              <a:solidFill>
                <a:srgbClr val="002060"/>
              </a:solidFill>
            </a:endParaRPr>
          </a:p>
        </p:txBody>
      </p:sp>
    </p:spTree>
    <p:extLst>
      <p:ext uri="{BB962C8B-B14F-4D97-AF65-F5344CB8AC3E}">
        <p14:creationId xmlns:p14="http://schemas.microsoft.com/office/powerpoint/2010/main" val="2930112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E530DE-2D6B-4EBA-8D40-90D4AB0E269B}"/>
              </a:ext>
            </a:extLst>
          </p:cNvPr>
          <p:cNvSpPr>
            <a:spLocks noGrp="1"/>
          </p:cNvSpPr>
          <p:nvPr>
            <p:ph type="title"/>
          </p:nvPr>
        </p:nvSpPr>
        <p:spPr>
          <a:xfrm>
            <a:off x="922978" y="456873"/>
            <a:ext cx="7770000" cy="4090800"/>
          </a:xfrm>
        </p:spPr>
        <p:txBody>
          <a:bodyPr/>
          <a:lstStyle/>
          <a:p>
            <a:r>
              <a:rPr lang="en-GB" sz="2800" b="1" dirty="0">
                <a:solidFill>
                  <a:srgbClr val="002060"/>
                </a:solidFill>
              </a:rPr>
              <a:t>Brief history of eBook Collection Building</a:t>
            </a:r>
            <a:r>
              <a:rPr lang="en-GB" sz="2000" b="1" dirty="0"/>
              <a:t/>
            </a:r>
            <a:br>
              <a:rPr lang="en-GB" sz="2000" b="1" dirty="0"/>
            </a:br>
            <a:r>
              <a:rPr lang="en-GB" sz="2000" dirty="0"/>
              <a:t/>
            </a:r>
            <a:br>
              <a:rPr lang="en-GB" sz="2000" dirty="0"/>
            </a:br>
            <a:r>
              <a:rPr lang="en-GB" sz="2000" dirty="0"/>
              <a:t>From 2000 – </a:t>
            </a:r>
            <a:r>
              <a:rPr lang="en-GB" sz="2000" b="1" dirty="0">
                <a:solidFill>
                  <a:srgbClr val="002060"/>
                </a:solidFill>
              </a:rPr>
              <a:t>Title by title </a:t>
            </a:r>
            <a:r>
              <a:rPr lang="en-GB" sz="2000" dirty="0"/>
              <a:t>- not many takers in the early years </a:t>
            </a:r>
            <a:br>
              <a:rPr lang="en-GB" sz="2000" dirty="0"/>
            </a:br>
            <a:r>
              <a:rPr lang="en-GB" sz="2000" dirty="0"/>
              <a:t/>
            </a:r>
            <a:br>
              <a:rPr lang="en-GB" sz="2000" dirty="0"/>
            </a:br>
            <a:r>
              <a:rPr lang="en-GB" sz="2000" dirty="0"/>
              <a:t>From 2004 – </a:t>
            </a:r>
            <a:r>
              <a:rPr lang="en-GB" sz="2000" b="1" dirty="0">
                <a:solidFill>
                  <a:srgbClr val="002060"/>
                </a:solidFill>
              </a:rPr>
              <a:t>The Aggregator </a:t>
            </a:r>
            <a:r>
              <a:rPr lang="en-GB" sz="2000" dirty="0"/>
              <a:t>– the one-stop digital bookshop</a:t>
            </a:r>
            <a:br>
              <a:rPr lang="en-GB" sz="2000" dirty="0"/>
            </a:br>
            <a:r>
              <a:rPr lang="en-GB" sz="2000" dirty="0"/>
              <a:t/>
            </a:r>
            <a:br>
              <a:rPr lang="en-GB" sz="2000" dirty="0"/>
            </a:br>
            <a:r>
              <a:rPr lang="en-GB" sz="2000" dirty="0"/>
              <a:t>From 2005 – </a:t>
            </a:r>
            <a:r>
              <a:rPr lang="en-GB" sz="2000" b="1" dirty="0">
                <a:solidFill>
                  <a:srgbClr val="002060"/>
                </a:solidFill>
              </a:rPr>
              <a:t>The Big Deal </a:t>
            </a:r>
            <a:r>
              <a:rPr lang="en-GB" sz="2000" dirty="0"/>
              <a:t>– some buyers – a lot of unread books</a:t>
            </a:r>
            <a:br>
              <a:rPr lang="en-GB" sz="2000" dirty="0"/>
            </a:br>
            <a:r>
              <a:rPr lang="en-GB" sz="2000" dirty="0"/>
              <a:t/>
            </a:r>
            <a:br>
              <a:rPr lang="en-GB" sz="2000" dirty="0"/>
            </a:br>
            <a:r>
              <a:rPr lang="en-GB" sz="2000" dirty="0"/>
              <a:t>From 2010 – </a:t>
            </a:r>
            <a:r>
              <a:rPr lang="en-GB" sz="2000" b="1" dirty="0">
                <a:solidFill>
                  <a:srgbClr val="002060"/>
                </a:solidFill>
              </a:rPr>
              <a:t>Patron Driven Acquisition </a:t>
            </a:r>
            <a:r>
              <a:rPr lang="en-GB" sz="2000" dirty="0"/>
              <a:t>– great enthusiasm &amp; great budget problems</a:t>
            </a:r>
            <a:br>
              <a:rPr lang="en-GB" sz="2000" dirty="0"/>
            </a:br>
            <a:r>
              <a:rPr lang="en-GB" sz="2000" dirty="0"/>
              <a:t/>
            </a:r>
            <a:br>
              <a:rPr lang="en-GB" sz="2000" dirty="0"/>
            </a:br>
            <a:r>
              <a:rPr lang="en-GB" sz="2000" dirty="0"/>
              <a:t>From 2013 – </a:t>
            </a:r>
            <a:r>
              <a:rPr lang="en-GB" sz="2000" b="1" dirty="0">
                <a:solidFill>
                  <a:srgbClr val="002060"/>
                </a:solidFill>
              </a:rPr>
              <a:t>Evidence Based Acquisition </a:t>
            </a:r>
            <a:r>
              <a:rPr lang="en-GB" sz="2000" dirty="0"/>
              <a:t>– probably the best option for your budget</a:t>
            </a:r>
            <a:br>
              <a:rPr lang="en-GB" sz="2000" dirty="0"/>
            </a:br>
            <a:r>
              <a:rPr lang="en-GB" sz="2000" dirty="0"/>
              <a:t>	</a:t>
            </a:r>
            <a:br>
              <a:rPr lang="en-GB" sz="2000" dirty="0"/>
            </a:br>
            <a:endParaRPr lang="en-GB" sz="2000" dirty="0"/>
          </a:p>
        </p:txBody>
      </p:sp>
    </p:spTree>
    <p:extLst>
      <p:ext uri="{BB962C8B-B14F-4D97-AF65-F5344CB8AC3E}">
        <p14:creationId xmlns:p14="http://schemas.microsoft.com/office/powerpoint/2010/main" val="612236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11D898-47B0-4AA4-B90C-3EFD048B5F14}"/>
              </a:ext>
            </a:extLst>
          </p:cNvPr>
          <p:cNvSpPr>
            <a:spLocks noGrp="1"/>
          </p:cNvSpPr>
          <p:nvPr>
            <p:ph type="title"/>
          </p:nvPr>
        </p:nvSpPr>
        <p:spPr>
          <a:xfrm>
            <a:off x="679076" y="1028700"/>
            <a:ext cx="7859261" cy="4682144"/>
          </a:xfrm>
        </p:spPr>
        <p:txBody>
          <a:bodyPr/>
          <a:lstStyle/>
          <a:p>
            <a:r>
              <a:rPr lang="en-GB" sz="2800" b="1" dirty="0">
                <a:solidFill>
                  <a:srgbClr val="002060"/>
                </a:solidFill>
              </a:rPr>
              <a:t>Evidence Based Acquisition – how it works:</a:t>
            </a:r>
            <a:br>
              <a:rPr lang="en-GB" sz="2800" b="1" dirty="0">
                <a:solidFill>
                  <a:srgbClr val="002060"/>
                </a:solidFill>
              </a:rPr>
            </a:br>
            <a:r>
              <a:rPr lang="en-GB" sz="2800" dirty="0">
                <a:solidFill>
                  <a:srgbClr val="002060"/>
                </a:solidFill>
              </a:rPr>
              <a:t/>
            </a:r>
            <a:br>
              <a:rPr lang="en-GB" sz="2800" dirty="0">
                <a:solidFill>
                  <a:srgbClr val="002060"/>
                </a:solidFill>
              </a:rPr>
            </a:br>
            <a:r>
              <a:rPr lang="en-GB" sz="2000" dirty="0"/>
              <a:t>1) A library pays an upfront fee to access a collection of books for an agreed period of time.</a:t>
            </a:r>
            <a:br>
              <a:rPr lang="en-GB" sz="2000" dirty="0"/>
            </a:br>
            <a:r>
              <a:rPr lang="en-GB" sz="2000" dirty="0"/>
              <a:t/>
            </a:r>
            <a:br>
              <a:rPr lang="en-GB" sz="2000" dirty="0"/>
            </a:br>
            <a:r>
              <a:rPr lang="en-GB" sz="2000" dirty="0"/>
              <a:t>2) At the end of the access period, the library makes selections based on the usage; and the access fee goes towards the purchase of these titles. </a:t>
            </a:r>
            <a:br>
              <a:rPr lang="en-GB" sz="2000" dirty="0"/>
            </a:br>
            <a:r>
              <a:rPr lang="en-GB" sz="2000" dirty="0"/>
              <a:t>The purchased titles will remain as part of the library’s collection in perpetuity. </a:t>
            </a:r>
            <a:br>
              <a:rPr lang="en-GB" sz="2000" dirty="0"/>
            </a:br>
            <a:r>
              <a:rPr lang="en-GB" sz="2000" dirty="0"/>
              <a:t/>
            </a:r>
            <a:br>
              <a:rPr lang="en-GB" sz="2000" dirty="0"/>
            </a:br>
            <a:r>
              <a:rPr lang="en-GB" sz="2000" dirty="0"/>
              <a:t>3) The library may choose to continue in a second year – again under similar terms</a:t>
            </a:r>
            <a:r>
              <a:rPr lang="en-GB" sz="2800" dirty="0"/>
              <a:t/>
            </a:r>
            <a:br>
              <a:rPr lang="en-GB" sz="2800" dirty="0"/>
            </a:br>
            <a:r>
              <a:rPr lang="en-GB" sz="2800" dirty="0"/>
              <a:t/>
            </a:r>
            <a:br>
              <a:rPr lang="en-GB" sz="2800" dirty="0"/>
            </a:br>
            <a:r>
              <a:rPr lang="en-GB" sz="2800" dirty="0"/>
              <a:t/>
            </a:r>
            <a:br>
              <a:rPr lang="en-GB" sz="2800" dirty="0"/>
            </a:br>
            <a:r>
              <a:rPr lang="en-GB" sz="2800" dirty="0"/>
              <a:t/>
            </a:r>
            <a:br>
              <a:rPr lang="en-GB" sz="2800" dirty="0"/>
            </a:br>
            <a:r>
              <a:rPr lang="en-GB" sz="2800" dirty="0"/>
              <a:t/>
            </a:r>
            <a:br>
              <a:rPr lang="en-GB" sz="2800" dirty="0"/>
            </a:br>
            <a:r>
              <a:rPr lang="en-GB" sz="2800" dirty="0"/>
              <a:t>I</a:t>
            </a:r>
          </a:p>
        </p:txBody>
      </p:sp>
    </p:spTree>
    <p:extLst>
      <p:ext uri="{BB962C8B-B14F-4D97-AF65-F5344CB8AC3E}">
        <p14:creationId xmlns:p14="http://schemas.microsoft.com/office/powerpoint/2010/main" val="543960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564654" y="0"/>
            <a:ext cx="8579346" cy="797388"/>
          </a:xfrm>
          <a:prstGeom prst="rect">
            <a:avLst/>
          </a:prstGeom>
          <a:solidFill>
            <a:srgbClr val="281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4813" defTabSz="404813"/>
            <a:r>
              <a:rPr lang="de-CH" sz="3200" b="1" dirty="0">
                <a:latin typeface="Arial" panose="020B0604020202020204" pitchFamily="34" charset="0"/>
                <a:cs typeface="Arial" panose="020B0604020202020204" pitchFamily="34" charset="0"/>
              </a:rPr>
              <a:t>EBS</a:t>
            </a:r>
          </a:p>
        </p:txBody>
      </p:sp>
      <p:pic>
        <p:nvPicPr>
          <p:cNvPr id="9" name="Grafik 8" descr="PeterLang_Logo_EN_white.png"/>
          <p:cNvPicPr>
            <a:picLocks noChangeAspect="1"/>
          </p:cNvPicPr>
          <p:nvPr/>
        </p:nvPicPr>
        <p:blipFill>
          <a:blip r:embed="rId3" cstate="print"/>
          <a:stretch>
            <a:fillRect/>
          </a:stretch>
        </p:blipFill>
        <p:spPr>
          <a:xfrm>
            <a:off x="6542924" y="141480"/>
            <a:ext cx="1190208" cy="540060"/>
          </a:xfrm>
          <a:prstGeom prst="rect">
            <a:avLst/>
          </a:prstGeom>
        </p:spPr>
      </p:pic>
      <p:sp>
        <p:nvSpPr>
          <p:cNvPr id="6" name="Textfeld 5"/>
          <p:cNvSpPr txBox="1"/>
          <p:nvPr/>
        </p:nvSpPr>
        <p:spPr>
          <a:xfrm>
            <a:off x="1390809" y="1011953"/>
            <a:ext cx="6549791" cy="3108543"/>
          </a:xfrm>
          <a:prstGeom prst="rect">
            <a:avLst/>
          </a:prstGeom>
          <a:noFill/>
        </p:spPr>
        <p:txBody>
          <a:bodyPr wrap="square" rtlCol="0">
            <a:spAutoFit/>
          </a:bodyPr>
          <a:lstStyle/>
          <a:p>
            <a:r>
              <a:rPr lang="en-US" sz="2800" b="1" dirty="0">
                <a:solidFill>
                  <a:srgbClr val="002060"/>
                </a:solidFill>
                <a:latin typeface="Arial" panose="020B0604020202020204" pitchFamily="34" charset="0"/>
                <a:cs typeface="Arial" panose="020B0604020202020204" pitchFamily="34" charset="0"/>
              </a:rPr>
              <a:t>EVIDENCE BASED SELECTION</a:t>
            </a:r>
          </a:p>
          <a:p>
            <a:endParaRPr lang="en-US" sz="2800" b="1" dirty="0">
              <a:solidFill>
                <a:srgbClr val="002060"/>
              </a:solidFill>
              <a:latin typeface="Arial" panose="020B0604020202020204" pitchFamily="34" charset="0"/>
              <a:cs typeface="Arial" panose="020B0604020202020204" pitchFamily="34" charset="0"/>
            </a:endParaRPr>
          </a:p>
          <a:p>
            <a:r>
              <a:rPr lang="en-US" sz="2800" b="1" dirty="0">
                <a:solidFill>
                  <a:srgbClr val="002060"/>
                </a:solidFill>
                <a:latin typeface="Arial" panose="020B0604020202020204" pitchFamily="34" charset="0"/>
                <a:cs typeface="Arial" panose="020B0604020202020204" pitchFamily="34" charset="0"/>
              </a:rPr>
              <a:t>Peter Lang offers </a:t>
            </a:r>
            <a:r>
              <a:rPr lang="en-US" sz="2800" b="1" dirty="0" smtClean="0">
                <a:solidFill>
                  <a:srgbClr val="002060"/>
                </a:solidFill>
                <a:latin typeface="Arial" panose="020B0604020202020204" pitchFamily="34" charset="0"/>
                <a:cs typeface="Arial" panose="020B0604020202020204" pitchFamily="34" charset="0"/>
              </a:rPr>
              <a:t>1</a:t>
            </a:r>
            <a:r>
              <a:rPr lang="pl-PL" sz="2800" b="1" dirty="0" smtClean="0">
                <a:solidFill>
                  <a:srgbClr val="002060"/>
                </a:solidFill>
                <a:latin typeface="Arial" panose="020B0604020202020204" pitchFamily="34" charset="0"/>
                <a:cs typeface="Arial" panose="020B0604020202020204" pitchFamily="34" charset="0"/>
              </a:rPr>
              <a:t>2</a:t>
            </a:r>
            <a:r>
              <a:rPr lang="en-US" sz="2800" b="1" dirty="0" smtClean="0">
                <a:solidFill>
                  <a:srgbClr val="002060"/>
                </a:solidFill>
                <a:latin typeface="Arial" panose="020B0604020202020204" pitchFamily="34" charset="0"/>
                <a:cs typeface="Arial" panose="020B0604020202020204" pitchFamily="34" charset="0"/>
              </a:rPr>
              <a:t> </a:t>
            </a:r>
            <a:r>
              <a:rPr lang="en-US" sz="2800" b="1" dirty="0">
                <a:solidFill>
                  <a:srgbClr val="002060"/>
                </a:solidFill>
                <a:latin typeface="Arial" panose="020B0604020202020204" pitchFamily="34" charset="0"/>
                <a:cs typeface="Arial" panose="020B0604020202020204" pitchFamily="34" charset="0"/>
              </a:rPr>
              <a:t>months access to all titles for a fee of </a:t>
            </a:r>
            <a:r>
              <a:rPr lang="pl-PL" sz="2800" b="1" dirty="0" smtClean="0">
                <a:solidFill>
                  <a:srgbClr val="002060"/>
                </a:solidFill>
                <a:latin typeface="Arial" panose="020B0604020202020204" pitchFamily="34" charset="0"/>
                <a:cs typeface="Arial" panose="020B0604020202020204" pitchFamily="34" charset="0"/>
              </a:rPr>
              <a:t>EUR</a:t>
            </a:r>
            <a:r>
              <a:rPr lang="en-US" sz="2800" b="1" dirty="0" smtClean="0">
                <a:solidFill>
                  <a:srgbClr val="002060"/>
                </a:solidFill>
                <a:latin typeface="Arial" panose="020B0604020202020204" pitchFamily="34" charset="0"/>
                <a:cs typeface="Arial" panose="020B0604020202020204" pitchFamily="34" charset="0"/>
              </a:rPr>
              <a:t> </a:t>
            </a:r>
            <a:r>
              <a:rPr lang="en-US" sz="2800" b="1" dirty="0">
                <a:solidFill>
                  <a:srgbClr val="002060"/>
                </a:solidFill>
                <a:latin typeface="Arial" panose="020B0604020202020204" pitchFamily="34" charset="0"/>
                <a:cs typeface="Arial" panose="020B0604020202020204" pitchFamily="34" charset="0"/>
              </a:rPr>
              <a:t>5.000</a:t>
            </a:r>
          </a:p>
          <a:p>
            <a:pPr marL="214313" indent="-214313">
              <a:buFont typeface="Arial" panose="020B0604020202020204" pitchFamily="34" charset="0"/>
              <a:buChar char="•"/>
            </a:pPr>
            <a:endParaRPr lang="en-US" sz="2100" b="1"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37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564654" y="-30736"/>
            <a:ext cx="8579346" cy="797388"/>
          </a:xfrm>
          <a:prstGeom prst="rect">
            <a:avLst/>
          </a:prstGeom>
          <a:solidFill>
            <a:srgbClr val="281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4813" defTabSz="404813"/>
            <a:r>
              <a:rPr lang="de-CH" sz="3200" b="1" dirty="0">
                <a:latin typeface="Arial" panose="020B0604020202020204" pitchFamily="34" charset="0"/>
                <a:cs typeface="Arial" panose="020B0604020202020204" pitchFamily="34" charset="0"/>
              </a:rPr>
              <a:t>EBS  Subjects</a:t>
            </a:r>
          </a:p>
        </p:txBody>
      </p:sp>
      <p:pic>
        <p:nvPicPr>
          <p:cNvPr id="9" name="Grafik 8" descr="PeterLang_Logo_EN_white.png"/>
          <p:cNvPicPr>
            <a:picLocks noChangeAspect="1"/>
          </p:cNvPicPr>
          <p:nvPr/>
        </p:nvPicPr>
        <p:blipFill>
          <a:blip r:embed="rId3" cstate="print"/>
          <a:stretch>
            <a:fillRect/>
          </a:stretch>
        </p:blipFill>
        <p:spPr>
          <a:xfrm>
            <a:off x="6542924" y="141480"/>
            <a:ext cx="1190208" cy="540060"/>
          </a:xfrm>
          <a:prstGeom prst="rect">
            <a:avLst/>
          </a:prstGeom>
        </p:spPr>
      </p:pic>
      <p:sp>
        <p:nvSpPr>
          <p:cNvPr id="6" name="Textfeld 5"/>
          <p:cNvSpPr txBox="1"/>
          <p:nvPr/>
        </p:nvSpPr>
        <p:spPr>
          <a:xfrm>
            <a:off x="679075" y="974911"/>
            <a:ext cx="8337177" cy="1938992"/>
          </a:xfrm>
          <a:prstGeom prst="rect">
            <a:avLst/>
          </a:prstGeom>
          <a:noFill/>
        </p:spPr>
        <p:txBody>
          <a:bodyPr wrap="square" rtlCol="0">
            <a:spAutoFit/>
          </a:bodyPr>
          <a:lstStyle/>
          <a:p>
            <a:pPr marL="214313" indent="-214313">
              <a:buFont typeface="Arial" panose="020B0604020202020204" pitchFamily="34" charset="0"/>
              <a:buChar char="•"/>
            </a:pPr>
            <a:endParaRPr lang="en-US" sz="15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xmlns="" id="{7E4CCA40-3392-4685-A694-19D5AC4C5EA6}"/>
              </a:ext>
            </a:extLst>
          </p:cNvPr>
          <p:cNvSpPr>
            <a:spLocks noGrp="1"/>
          </p:cNvSpPr>
          <p:nvPr>
            <p:ph type="title"/>
          </p:nvPr>
        </p:nvSpPr>
        <p:spPr>
          <a:xfrm>
            <a:off x="820271" y="1546412"/>
            <a:ext cx="7771854" cy="2994538"/>
          </a:xfrm>
        </p:spPr>
        <p:txBody>
          <a:bodyPr/>
          <a:lstStyle/>
          <a:p>
            <a:r>
              <a:rPr lang="en-GB" sz="2000" b="1" dirty="0"/>
              <a:t>History 371</a:t>
            </a:r>
            <a:br>
              <a:rPr lang="en-GB" sz="2000" b="1" dirty="0"/>
            </a:br>
            <a:r>
              <a:rPr lang="en-GB" sz="2000" b="1" dirty="0"/>
              <a:t>English Language &amp; Literature 610</a:t>
            </a:r>
            <a:br>
              <a:rPr lang="en-GB" sz="2000" b="1" dirty="0"/>
            </a:br>
            <a:r>
              <a:rPr lang="en-GB" sz="2000" b="1" dirty="0"/>
              <a:t>Linguistics 482</a:t>
            </a:r>
            <a:br>
              <a:rPr lang="en-GB" sz="2000" b="1" dirty="0"/>
            </a:br>
            <a:r>
              <a:rPr lang="en-GB" sz="2000" b="1" dirty="0"/>
              <a:t>Philosophy 241</a:t>
            </a:r>
            <a:br>
              <a:rPr lang="en-GB" sz="2000" b="1" dirty="0"/>
            </a:br>
            <a:r>
              <a:rPr lang="en-GB" sz="2000" b="1" dirty="0"/>
              <a:t>Romance Languages &amp; Literature 221</a:t>
            </a:r>
            <a:br>
              <a:rPr lang="en-GB" sz="2000" b="1" dirty="0"/>
            </a:br>
            <a:r>
              <a:rPr lang="en-GB" sz="2000" b="1" dirty="0"/>
              <a:t>Media &amp; Communication 118</a:t>
            </a:r>
            <a:br>
              <a:rPr lang="en-GB" sz="2000" b="1" dirty="0"/>
            </a:br>
            <a:r>
              <a:rPr lang="en-GB" sz="2000" b="1" dirty="0"/>
              <a:t>Film &amp; Performance Studies 83</a:t>
            </a:r>
            <a:br>
              <a:rPr lang="en-GB" sz="2000" b="1" dirty="0"/>
            </a:br>
            <a:r>
              <a:rPr lang="en-GB" sz="2000" b="1" dirty="0"/>
              <a:t>Education  211</a:t>
            </a:r>
            <a:br>
              <a:rPr lang="en-GB" sz="2000" b="1" dirty="0"/>
            </a:br>
            <a:r>
              <a:rPr lang="en-GB" sz="2000" b="1" dirty="0"/>
              <a:t>Political Science 241</a:t>
            </a:r>
            <a:br>
              <a:rPr lang="en-GB" sz="2000" b="1" dirty="0"/>
            </a:br>
            <a:r>
              <a:rPr lang="en-GB" sz="2000" b="1" dirty="0"/>
              <a:t>Theology 411</a:t>
            </a:r>
            <a:r>
              <a:rPr lang="en-GB" sz="2400" b="1" dirty="0"/>
              <a:t/>
            </a:r>
            <a:br>
              <a:rPr lang="en-GB" sz="2400" b="1" dirty="0"/>
            </a:br>
            <a:r>
              <a:rPr lang="en-GB" sz="2400" dirty="0"/>
              <a:t/>
            </a:r>
            <a:br>
              <a:rPr lang="en-GB" sz="2400" dirty="0"/>
            </a:br>
            <a:endParaRPr lang="en-GB" sz="2400" dirty="0"/>
          </a:p>
        </p:txBody>
      </p:sp>
    </p:spTree>
    <p:extLst>
      <p:ext uri="{BB962C8B-B14F-4D97-AF65-F5344CB8AC3E}">
        <p14:creationId xmlns:p14="http://schemas.microsoft.com/office/powerpoint/2010/main" val="4272094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564654" y="0"/>
            <a:ext cx="8579346" cy="797388"/>
          </a:xfrm>
          <a:prstGeom prst="rect">
            <a:avLst/>
          </a:prstGeom>
          <a:solidFill>
            <a:srgbClr val="281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4813" defTabSz="404813"/>
            <a:r>
              <a:rPr lang="de-CH" sz="3200" b="1" dirty="0">
                <a:latin typeface="Arial" panose="020B0604020202020204" pitchFamily="34" charset="0"/>
                <a:cs typeface="Arial" panose="020B0604020202020204" pitchFamily="34" charset="0"/>
              </a:rPr>
              <a:t>EBS – Subjects</a:t>
            </a:r>
          </a:p>
        </p:txBody>
      </p:sp>
      <p:pic>
        <p:nvPicPr>
          <p:cNvPr id="9" name="Grafik 8" descr="PeterLang_Logo_EN_white.png"/>
          <p:cNvPicPr>
            <a:picLocks noChangeAspect="1"/>
          </p:cNvPicPr>
          <p:nvPr/>
        </p:nvPicPr>
        <p:blipFill>
          <a:blip r:embed="rId3" cstate="print"/>
          <a:stretch>
            <a:fillRect/>
          </a:stretch>
        </p:blipFill>
        <p:spPr>
          <a:xfrm>
            <a:off x="6542924" y="141480"/>
            <a:ext cx="1190208" cy="540060"/>
          </a:xfrm>
          <a:prstGeom prst="rect">
            <a:avLst/>
          </a:prstGeom>
        </p:spPr>
      </p:pic>
      <p:sp>
        <p:nvSpPr>
          <p:cNvPr id="6" name="Textfeld 5"/>
          <p:cNvSpPr txBox="1"/>
          <p:nvPr/>
        </p:nvSpPr>
        <p:spPr>
          <a:xfrm>
            <a:off x="679075" y="974911"/>
            <a:ext cx="8337177" cy="1938992"/>
          </a:xfrm>
          <a:prstGeom prst="rect">
            <a:avLst/>
          </a:prstGeom>
          <a:noFill/>
        </p:spPr>
        <p:txBody>
          <a:bodyPr wrap="square" rtlCol="0">
            <a:spAutoFit/>
          </a:bodyPr>
          <a:lstStyle/>
          <a:p>
            <a:pPr marL="214313" indent="-214313">
              <a:buFont typeface="Arial" panose="020B0604020202020204" pitchFamily="34" charset="0"/>
              <a:buChar char="•"/>
            </a:pPr>
            <a:endParaRPr lang="en-US" sz="15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endParaRPr lang="en-US" sz="2100" dirty="0">
              <a:solidFill>
                <a:srgbClr val="002060"/>
              </a:solidFill>
              <a:latin typeface="Arial" panose="020B0604020202020204" pitchFamily="34" charset="0"/>
              <a:cs typeface="Arial" panose="020B0604020202020204" pitchFamily="34" charset="0"/>
            </a:endParaRPr>
          </a:p>
          <a:p>
            <a:endParaRPr lang="en-US" sz="2100" dirty="0">
              <a:solidFill>
                <a:srgbClr val="00206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xmlns="" id="{7E4CCA40-3392-4685-A694-19D5AC4C5EA6}"/>
              </a:ext>
            </a:extLst>
          </p:cNvPr>
          <p:cNvSpPr>
            <a:spLocks noGrp="1"/>
          </p:cNvSpPr>
          <p:nvPr>
            <p:ph type="title"/>
          </p:nvPr>
        </p:nvSpPr>
        <p:spPr/>
        <p:txBody>
          <a:bodyPr/>
          <a:lstStyle/>
          <a:p>
            <a:r>
              <a:rPr lang="en-GB" sz="2800" dirty="0"/>
              <a:t> </a:t>
            </a:r>
          </a:p>
        </p:txBody>
      </p:sp>
      <p:sp>
        <p:nvSpPr>
          <p:cNvPr id="3" name="Text Placeholder 2">
            <a:extLst>
              <a:ext uri="{FF2B5EF4-FFF2-40B4-BE49-F238E27FC236}">
                <a16:creationId xmlns:a16="http://schemas.microsoft.com/office/drawing/2014/main" xmlns="" id="{B722C5EC-A967-45A0-868D-DBA5814504E1}"/>
              </a:ext>
            </a:extLst>
          </p:cNvPr>
          <p:cNvSpPr>
            <a:spLocks noGrp="1"/>
          </p:cNvSpPr>
          <p:nvPr>
            <p:ph type="body" idx="1"/>
          </p:nvPr>
        </p:nvSpPr>
        <p:spPr/>
        <p:txBody>
          <a:bodyPr/>
          <a:lstStyle/>
          <a:p>
            <a:r>
              <a:rPr lang="en-GB" sz="2000" b="1" dirty="0">
                <a:solidFill>
                  <a:schemeClr val="tx1"/>
                </a:solidFill>
              </a:rPr>
              <a:t>Art							             Film							          Law							         Music							 Romance Languages &amp; Literature				       Economics &amp; Management</a:t>
            </a:r>
          </a:p>
          <a:p>
            <a:r>
              <a:rPr lang="en-GB" sz="2000" dirty="0">
                <a:solidFill>
                  <a:srgbClr val="002060"/>
                </a:solidFill>
              </a:rPr>
              <a:t> </a:t>
            </a:r>
          </a:p>
        </p:txBody>
      </p:sp>
    </p:spTree>
    <p:extLst>
      <p:ext uri="{BB962C8B-B14F-4D97-AF65-F5344CB8AC3E}">
        <p14:creationId xmlns:p14="http://schemas.microsoft.com/office/powerpoint/2010/main" val="731017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564654" y="-69157"/>
            <a:ext cx="8579346" cy="797388"/>
          </a:xfrm>
          <a:prstGeom prst="rect">
            <a:avLst/>
          </a:prstGeom>
          <a:solidFill>
            <a:srgbClr val="281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4813" defTabSz="404813"/>
            <a:r>
              <a:rPr lang="de-CH" sz="3200" b="1" dirty="0">
                <a:latin typeface="Arial" panose="020B0604020202020204" pitchFamily="34" charset="0"/>
                <a:cs typeface="Arial" panose="020B0604020202020204" pitchFamily="34" charset="0"/>
              </a:rPr>
              <a:t>EBS  </a:t>
            </a:r>
          </a:p>
        </p:txBody>
      </p:sp>
      <p:pic>
        <p:nvPicPr>
          <p:cNvPr id="9" name="Grafik 8" descr="PeterLang_Logo_EN_white.png"/>
          <p:cNvPicPr>
            <a:picLocks noChangeAspect="1"/>
          </p:cNvPicPr>
          <p:nvPr/>
        </p:nvPicPr>
        <p:blipFill>
          <a:blip r:embed="rId3" cstate="print"/>
          <a:stretch>
            <a:fillRect/>
          </a:stretch>
        </p:blipFill>
        <p:spPr>
          <a:xfrm>
            <a:off x="6542924" y="141480"/>
            <a:ext cx="1190208" cy="540060"/>
          </a:xfrm>
          <a:prstGeom prst="rect">
            <a:avLst/>
          </a:prstGeom>
        </p:spPr>
      </p:pic>
      <p:sp>
        <p:nvSpPr>
          <p:cNvPr id="6" name="Textfeld 5"/>
          <p:cNvSpPr txBox="1"/>
          <p:nvPr/>
        </p:nvSpPr>
        <p:spPr>
          <a:xfrm>
            <a:off x="679075" y="982595"/>
            <a:ext cx="8337177" cy="1938992"/>
          </a:xfrm>
          <a:prstGeom prst="rect">
            <a:avLst/>
          </a:prstGeom>
          <a:noFill/>
        </p:spPr>
        <p:txBody>
          <a:bodyPr wrap="square" rtlCol="0">
            <a:spAutoFit/>
          </a:bodyPr>
          <a:lstStyle/>
          <a:p>
            <a:pPr marL="214313" indent="-214313">
              <a:buFont typeface="Arial" panose="020B0604020202020204" pitchFamily="34" charset="0"/>
              <a:buChar char="•"/>
            </a:pPr>
            <a:endParaRPr lang="en-US" sz="15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xmlns="" id="{7E4CCA40-3392-4685-A694-19D5AC4C5EA6}"/>
              </a:ext>
            </a:extLst>
          </p:cNvPr>
          <p:cNvSpPr>
            <a:spLocks noGrp="1"/>
          </p:cNvSpPr>
          <p:nvPr>
            <p:ph type="title"/>
          </p:nvPr>
        </p:nvSpPr>
        <p:spPr/>
        <p:txBody>
          <a:bodyPr/>
          <a:lstStyle/>
          <a:p>
            <a:r>
              <a:rPr lang="en-GB" sz="2400" dirty="0"/>
              <a:t/>
            </a:r>
            <a:br>
              <a:rPr lang="en-GB" sz="2400" dirty="0"/>
            </a:br>
            <a:r>
              <a:rPr lang="en-GB" sz="2400" dirty="0"/>
              <a:t/>
            </a:r>
            <a:br>
              <a:rPr lang="en-GB" sz="2400" dirty="0"/>
            </a:br>
            <a:endParaRPr lang="en-GB" sz="2400" dirty="0"/>
          </a:p>
        </p:txBody>
      </p:sp>
      <p:sp>
        <p:nvSpPr>
          <p:cNvPr id="3" name="Text Placeholder 2">
            <a:extLst>
              <a:ext uri="{FF2B5EF4-FFF2-40B4-BE49-F238E27FC236}">
                <a16:creationId xmlns:a16="http://schemas.microsoft.com/office/drawing/2014/main" xmlns="" id="{D27EF943-19D7-47E8-B544-B30BBE139FCD}"/>
              </a:ext>
            </a:extLst>
          </p:cNvPr>
          <p:cNvSpPr>
            <a:spLocks noGrp="1"/>
          </p:cNvSpPr>
          <p:nvPr>
            <p:ph type="body" idx="1"/>
          </p:nvPr>
        </p:nvSpPr>
        <p:spPr/>
        <p:txBody>
          <a:bodyPr/>
          <a:lstStyle/>
          <a:p>
            <a:r>
              <a:rPr lang="en-GB" sz="3200" b="1" dirty="0"/>
              <a:t>English Language Titles:  4,300+</a:t>
            </a:r>
          </a:p>
          <a:p>
            <a:r>
              <a:rPr lang="en-GB" sz="3200" b="1" dirty="0"/>
              <a:t>German Language Titles  5,000+</a:t>
            </a:r>
          </a:p>
          <a:p>
            <a:r>
              <a:rPr lang="en-GB" dirty="0"/>
              <a:t> </a:t>
            </a:r>
          </a:p>
        </p:txBody>
      </p:sp>
    </p:spTree>
    <p:extLst>
      <p:ext uri="{BB962C8B-B14F-4D97-AF65-F5344CB8AC3E}">
        <p14:creationId xmlns:p14="http://schemas.microsoft.com/office/powerpoint/2010/main" val="518060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564654" y="0"/>
            <a:ext cx="8579346" cy="797388"/>
          </a:xfrm>
          <a:prstGeom prst="rect">
            <a:avLst/>
          </a:prstGeom>
          <a:solidFill>
            <a:srgbClr val="281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4813" defTabSz="404813"/>
            <a:r>
              <a:rPr lang="de-CH" sz="3200" b="1" dirty="0">
                <a:latin typeface="Arial" panose="020B0604020202020204" pitchFamily="34" charset="0"/>
                <a:cs typeface="Arial" panose="020B0604020202020204" pitchFamily="34" charset="0"/>
              </a:rPr>
              <a:t> Subject Collections</a:t>
            </a:r>
          </a:p>
        </p:txBody>
      </p:sp>
      <p:pic>
        <p:nvPicPr>
          <p:cNvPr id="9" name="Grafik 8" descr="PeterLang_Logo_EN_white.png"/>
          <p:cNvPicPr>
            <a:picLocks noChangeAspect="1"/>
          </p:cNvPicPr>
          <p:nvPr/>
        </p:nvPicPr>
        <p:blipFill>
          <a:blip r:embed="rId3" cstate="print"/>
          <a:stretch>
            <a:fillRect/>
          </a:stretch>
        </p:blipFill>
        <p:spPr>
          <a:xfrm>
            <a:off x="6542924" y="141480"/>
            <a:ext cx="1190208" cy="540060"/>
          </a:xfrm>
          <a:prstGeom prst="rect">
            <a:avLst/>
          </a:prstGeom>
        </p:spPr>
      </p:pic>
      <p:sp>
        <p:nvSpPr>
          <p:cNvPr id="6" name="Textfeld 5"/>
          <p:cNvSpPr txBox="1"/>
          <p:nvPr/>
        </p:nvSpPr>
        <p:spPr>
          <a:xfrm>
            <a:off x="679075" y="974911"/>
            <a:ext cx="8337177" cy="1938992"/>
          </a:xfrm>
          <a:prstGeom prst="rect">
            <a:avLst/>
          </a:prstGeom>
          <a:noFill/>
        </p:spPr>
        <p:txBody>
          <a:bodyPr wrap="square" rtlCol="0">
            <a:spAutoFit/>
          </a:bodyPr>
          <a:lstStyle/>
          <a:p>
            <a:endParaRPr lang="en-US" sz="15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xmlns="" id="{7E4CCA40-3392-4685-A694-19D5AC4C5EA6}"/>
              </a:ext>
            </a:extLst>
          </p:cNvPr>
          <p:cNvSpPr>
            <a:spLocks noGrp="1"/>
          </p:cNvSpPr>
          <p:nvPr>
            <p:ph type="title"/>
          </p:nvPr>
        </p:nvSpPr>
        <p:spPr>
          <a:xfrm>
            <a:off x="564654" y="823020"/>
            <a:ext cx="8027471" cy="3717930"/>
          </a:xfrm>
        </p:spPr>
        <p:txBody>
          <a:bodyPr/>
          <a:lstStyle/>
          <a:p>
            <a:r>
              <a:rPr lang="en-GB" sz="2800" dirty="0"/>
              <a:t> </a:t>
            </a:r>
          </a:p>
        </p:txBody>
      </p:sp>
      <p:graphicFrame>
        <p:nvGraphicFramePr>
          <p:cNvPr id="4" name="Table 3">
            <a:extLst>
              <a:ext uri="{FF2B5EF4-FFF2-40B4-BE49-F238E27FC236}">
                <a16:creationId xmlns:a16="http://schemas.microsoft.com/office/drawing/2014/main" xmlns="" id="{ACDD0674-5FB3-4FC8-84E3-0863C6D5AABE}"/>
              </a:ext>
            </a:extLst>
          </p:cNvPr>
          <p:cNvGraphicFramePr>
            <a:graphicFrameLocks noGrp="1"/>
          </p:cNvGraphicFramePr>
          <p:nvPr>
            <p:extLst>
              <p:ext uri="{D42A27DB-BD31-4B8C-83A1-F6EECF244321}">
                <p14:modId xmlns:p14="http://schemas.microsoft.com/office/powerpoint/2010/main" val="1930956249"/>
              </p:ext>
            </p:extLst>
          </p:nvPr>
        </p:nvGraphicFramePr>
        <p:xfrm>
          <a:off x="531159" y="823020"/>
          <a:ext cx="7550521" cy="3264888"/>
        </p:xfrm>
        <a:graphic>
          <a:graphicData uri="http://schemas.openxmlformats.org/drawingml/2006/table">
            <a:tbl>
              <a:tblPr>
                <a:tableStyleId>{5C22544A-7EE6-4342-B048-85BDC9FD1C3A}</a:tableStyleId>
              </a:tblPr>
              <a:tblGrid>
                <a:gridCol w="2691229">
                  <a:extLst>
                    <a:ext uri="{9D8B030D-6E8A-4147-A177-3AD203B41FA5}">
                      <a16:colId xmlns:a16="http://schemas.microsoft.com/office/drawing/2014/main" xmlns="" val="2993201811"/>
                    </a:ext>
                  </a:extLst>
                </a:gridCol>
                <a:gridCol w="1277659">
                  <a:extLst>
                    <a:ext uri="{9D8B030D-6E8A-4147-A177-3AD203B41FA5}">
                      <a16:colId xmlns:a16="http://schemas.microsoft.com/office/drawing/2014/main" xmlns="" val="1247111768"/>
                    </a:ext>
                  </a:extLst>
                </a:gridCol>
                <a:gridCol w="1204350">
                  <a:extLst>
                    <a:ext uri="{9D8B030D-6E8A-4147-A177-3AD203B41FA5}">
                      <a16:colId xmlns:a16="http://schemas.microsoft.com/office/drawing/2014/main" xmlns="" val="2631041219"/>
                    </a:ext>
                  </a:extLst>
                </a:gridCol>
                <a:gridCol w="1256714">
                  <a:extLst>
                    <a:ext uri="{9D8B030D-6E8A-4147-A177-3AD203B41FA5}">
                      <a16:colId xmlns:a16="http://schemas.microsoft.com/office/drawing/2014/main" xmlns="" val="653442616"/>
                    </a:ext>
                  </a:extLst>
                </a:gridCol>
                <a:gridCol w="1120569">
                  <a:extLst>
                    <a:ext uri="{9D8B030D-6E8A-4147-A177-3AD203B41FA5}">
                      <a16:colId xmlns:a16="http://schemas.microsoft.com/office/drawing/2014/main" xmlns="" val="482304761"/>
                    </a:ext>
                  </a:extLst>
                </a:gridCol>
              </a:tblGrid>
              <a:tr h="272074">
                <a:tc>
                  <a:txBody>
                    <a:bodyPr/>
                    <a:lstStyle/>
                    <a:p>
                      <a:pPr algn="l" fontAlgn="b"/>
                      <a:r>
                        <a:rPr lang="en-GB" sz="1400" b="1" u="none" strike="noStrike" dirty="0">
                          <a:effectLst/>
                        </a:rPr>
                        <a:t>Subject areas</a:t>
                      </a:r>
                      <a:endParaRPr lang="en-GB" sz="1400" b="1" i="0" u="none" strike="noStrike" dirty="0">
                        <a:solidFill>
                          <a:srgbClr val="000000"/>
                        </a:solidFill>
                        <a:effectLst/>
                        <a:latin typeface="Arial" panose="020B0604020202020204" pitchFamily="34" charset="0"/>
                      </a:endParaRPr>
                    </a:p>
                  </a:txBody>
                  <a:tcPr marL="5380" marR="5380" marT="5380" marB="0" anchor="b"/>
                </a:tc>
                <a:tc>
                  <a:txBody>
                    <a:bodyPr/>
                    <a:lstStyle/>
                    <a:p>
                      <a:pPr algn="l" fontAlgn="b"/>
                      <a:r>
                        <a:rPr lang="en-GB" sz="1400" b="1" u="none" strike="noStrike" dirty="0">
                          <a:effectLst/>
                        </a:rPr>
                        <a:t>Total titles</a:t>
                      </a:r>
                      <a:endParaRPr lang="en-GB" sz="1400" b="1" i="0" u="none" strike="noStrike" dirty="0">
                        <a:solidFill>
                          <a:srgbClr val="000000"/>
                        </a:solidFill>
                        <a:effectLst/>
                        <a:latin typeface="Arial" panose="020B0604020202020204" pitchFamily="34" charset="0"/>
                      </a:endParaRPr>
                    </a:p>
                  </a:txBody>
                  <a:tcPr marL="5380" marR="5380" marT="5380" marB="0" anchor="b"/>
                </a:tc>
                <a:tc>
                  <a:txBody>
                    <a:bodyPr/>
                    <a:lstStyle/>
                    <a:p>
                      <a:pPr algn="l" fontAlgn="b"/>
                      <a:r>
                        <a:rPr lang="en-GB" sz="1400" b="1" u="none" strike="noStrike" dirty="0">
                          <a:effectLst/>
                        </a:rPr>
                        <a:t>2017-18 Titles</a:t>
                      </a:r>
                      <a:endParaRPr lang="en-GB" sz="1400" b="1" i="0" u="none" strike="noStrike" dirty="0">
                        <a:solidFill>
                          <a:srgbClr val="000000"/>
                        </a:solidFill>
                        <a:effectLst/>
                        <a:latin typeface="Arial" panose="020B0604020202020204" pitchFamily="34" charset="0"/>
                      </a:endParaRPr>
                    </a:p>
                  </a:txBody>
                  <a:tcPr marL="5380" marR="5380" marT="5380" marB="0" anchor="b"/>
                </a:tc>
                <a:tc>
                  <a:txBody>
                    <a:bodyPr/>
                    <a:lstStyle/>
                    <a:p>
                      <a:pPr algn="l" fontAlgn="b"/>
                      <a:r>
                        <a:rPr lang="en-GB" sz="1400" b="1" u="none" strike="noStrike" dirty="0">
                          <a:effectLst/>
                        </a:rPr>
                        <a:t>Cost USD</a:t>
                      </a:r>
                      <a:endParaRPr lang="en-GB" sz="1400" b="1" i="0" u="none" strike="noStrike" dirty="0">
                        <a:solidFill>
                          <a:srgbClr val="000000"/>
                        </a:solidFill>
                        <a:effectLst/>
                        <a:latin typeface="Arial" panose="020B0604020202020204" pitchFamily="34" charset="0"/>
                      </a:endParaRPr>
                    </a:p>
                  </a:txBody>
                  <a:tcPr marL="5380" marR="5380" marT="5380" marB="0" anchor="b"/>
                </a:tc>
                <a:tc>
                  <a:txBody>
                    <a:bodyPr/>
                    <a:lstStyle/>
                    <a:p>
                      <a:pPr algn="l" fontAlgn="b"/>
                      <a:r>
                        <a:rPr lang="en-GB" sz="1400" b="1" u="none" strike="noStrike" dirty="0">
                          <a:effectLst/>
                        </a:rPr>
                        <a:t>Cost 2017-18</a:t>
                      </a:r>
                      <a:endParaRPr lang="en-GB" sz="1400" b="1" i="0" u="none" strike="noStrike" dirty="0">
                        <a:solidFill>
                          <a:srgbClr val="000000"/>
                        </a:solidFill>
                        <a:effectLst/>
                        <a:latin typeface="Arial" panose="020B0604020202020204" pitchFamily="34" charset="0"/>
                      </a:endParaRPr>
                    </a:p>
                  </a:txBody>
                  <a:tcPr marL="5380" marR="5380" marT="5380" marB="0" anchor="b"/>
                </a:tc>
                <a:extLst>
                  <a:ext uri="{0D108BD9-81ED-4DB2-BD59-A6C34878D82A}">
                    <a16:rowId xmlns:a16="http://schemas.microsoft.com/office/drawing/2014/main" xmlns="" val="3560579787"/>
                  </a:ext>
                </a:extLst>
              </a:tr>
              <a:tr h="272074">
                <a:tc>
                  <a:txBody>
                    <a:bodyPr/>
                    <a:lstStyle/>
                    <a:p>
                      <a:pPr algn="l" fontAlgn="b"/>
                      <a:r>
                        <a:rPr lang="en-GB" sz="1400" u="none" strike="noStrike" dirty="0">
                          <a:effectLst/>
                        </a:rPr>
                        <a:t>English Language &amp; Literatures</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610</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123</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0" i="0" u="none" strike="noStrike" dirty="0">
                          <a:solidFill>
                            <a:srgbClr val="000000"/>
                          </a:solidFill>
                          <a:effectLst/>
                          <a:latin typeface="Arial" panose="020B0604020202020204" pitchFamily="34" charset="0"/>
                        </a:rPr>
                        <a:t>75,001</a:t>
                      </a:r>
                    </a:p>
                  </a:txBody>
                  <a:tcPr marL="6350" marR="6350" marT="6350" marB="0" anchor="b"/>
                </a:tc>
                <a:tc>
                  <a:txBody>
                    <a:bodyPr/>
                    <a:lstStyle/>
                    <a:p>
                      <a:pPr algn="r" rtl="0" fontAlgn="b"/>
                      <a:r>
                        <a:rPr lang="en-GB" sz="1400" b="0" i="0" u="none" strike="noStrike">
                          <a:solidFill>
                            <a:srgbClr val="000000"/>
                          </a:solidFill>
                          <a:effectLst/>
                          <a:latin typeface="Arial" panose="020B0604020202020204" pitchFamily="34" charset="0"/>
                        </a:rPr>
                        <a:t>15,601</a:t>
                      </a:r>
                    </a:p>
                  </a:txBody>
                  <a:tcPr marL="6350" marR="6350" marT="6350" marB="0" anchor="b"/>
                </a:tc>
                <a:extLst>
                  <a:ext uri="{0D108BD9-81ED-4DB2-BD59-A6C34878D82A}">
                    <a16:rowId xmlns:a16="http://schemas.microsoft.com/office/drawing/2014/main" xmlns="" val="746057277"/>
                  </a:ext>
                </a:extLst>
              </a:tr>
              <a:tr h="272074">
                <a:tc>
                  <a:txBody>
                    <a:bodyPr/>
                    <a:lstStyle/>
                    <a:p>
                      <a:pPr algn="l" fontAlgn="b"/>
                      <a:r>
                        <a:rPr lang="en-GB" sz="1400" u="none" strike="noStrike" dirty="0">
                          <a:effectLst/>
                        </a:rPr>
                        <a:t>Linguistics</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482</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111</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0" i="0" u="none" strike="noStrike" dirty="0">
                          <a:solidFill>
                            <a:srgbClr val="000000"/>
                          </a:solidFill>
                          <a:effectLst/>
                          <a:latin typeface="Arial" panose="020B0604020202020204" pitchFamily="34" charset="0"/>
                        </a:rPr>
                        <a:t>65,487</a:t>
                      </a:r>
                    </a:p>
                  </a:txBody>
                  <a:tcPr marL="6350" marR="6350" marT="6350" marB="0" anchor="b"/>
                </a:tc>
                <a:tc>
                  <a:txBody>
                    <a:bodyPr/>
                    <a:lstStyle/>
                    <a:p>
                      <a:pPr algn="r" rtl="0" fontAlgn="b"/>
                      <a:r>
                        <a:rPr lang="en-GB" sz="1400" b="0" i="0" u="none" strike="noStrike">
                          <a:solidFill>
                            <a:srgbClr val="000000"/>
                          </a:solidFill>
                          <a:effectLst/>
                          <a:latin typeface="Arial" panose="020B0604020202020204" pitchFamily="34" charset="0"/>
                        </a:rPr>
                        <a:t>14,603</a:t>
                      </a:r>
                    </a:p>
                  </a:txBody>
                  <a:tcPr marL="6350" marR="6350" marT="6350" marB="0" anchor="b"/>
                </a:tc>
                <a:extLst>
                  <a:ext uri="{0D108BD9-81ED-4DB2-BD59-A6C34878D82A}">
                    <a16:rowId xmlns:a16="http://schemas.microsoft.com/office/drawing/2014/main" xmlns="" val="3441645729"/>
                  </a:ext>
                </a:extLst>
              </a:tr>
              <a:tr h="272074">
                <a:tc>
                  <a:txBody>
                    <a:bodyPr/>
                    <a:lstStyle/>
                    <a:p>
                      <a:pPr algn="l" fontAlgn="b"/>
                      <a:r>
                        <a:rPr lang="en-GB" sz="1400" u="none" strike="noStrike" dirty="0">
                          <a:effectLst/>
                        </a:rPr>
                        <a:t>History</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371</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86</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0" i="0" u="none" strike="noStrike" dirty="0">
                          <a:solidFill>
                            <a:srgbClr val="000000"/>
                          </a:solidFill>
                          <a:effectLst/>
                          <a:latin typeface="Arial" panose="020B0604020202020204" pitchFamily="34" charset="0"/>
                        </a:rPr>
                        <a:t>50,580</a:t>
                      </a:r>
                    </a:p>
                  </a:txBody>
                  <a:tcPr marL="6350" marR="6350" marT="6350" marB="0" anchor="b"/>
                </a:tc>
                <a:tc>
                  <a:txBody>
                    <a:bodyPr/>
                    <a:lstStyle/>
                    <a:p>
                      <a:pPr algn="r" rtl="0" fontAlgn="b"/>
                      <a:r>
                        <a:rPr lang="en-GB" sz="1400" b="0" i="0" u="none" strike="noStrike">
                          <a:solidFill>
                            <a:srgbClr val="000000"/>
                          </a:solidFill>
                          <a:effectLst/>
                          <a:latin typeface="Arial" panose="020B0604020202020204" pitchFamily="34" charset="0"/>
                        </a:rPr>
                        <a:t>11,656</a:t>
                      </a:r>
                    </a:p>
                  </a:txBody>
                  <a:tcPr marL="6350" marR="6350" marT="6350" marB="0" anchor="b"/>
                </a:tc>
                <a:extLst>
                  <a:ext uri="{0D108BD9-81ED-4DB2-BD59-A6C34878D82A}">
                    <a16:rowId xmlns:a16="http://schemas.microsoft.com/office/drawing/2014/main" xmlns="" val="1452735682"/>
                  </a:ext>
                </a:extLst>
              </a:tr>
              <a:tr h="272074">
                <a:tc>
                  <a:txBody>
                    <a:bodyPr/>
                    <a:lstStyle/>
                    <a:p>
                      <a:pPr algn="l" fontAlgn="b"/>
                      <a:r>
                        <a:rPr lang="en-GB" sz="1400" u="none" strike="noStrike" dirty="0">
                          <a:effectLst/>
                        </a:rPr>
                        <a:t>Philosophy</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dirty="0">
                          <a:effectLst/>
                        </a:rPr>
                        <a:t>241</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dirty="0">
                          <a:effectLst/>
                        </a:rPr>
                        <a:t>56</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0" i="0" u="none" strike="noStrike" dirty="0">
                          <a:solidFill>
                            <a:srgbClr val="000000"/>
                          </a:solidFill>
                          <a:effectLst/>
                          <a:latin typeface="Arial" panose="020B0604020202020204" pitchFamily="34" charset="0"/>
                        </a:rPr>
                        <a:t>31,871</a:t>
                      </a:r>
                    </a:p>
                  </a:txBody>
                  <a:tcPr marL="6350" marR="6350" marT="6350" marB="0" anchor="b"/>
                </a:tc>
                <a:tc>
                  <a:txBody>
                    <a:bodyPr/>
                    <a:lstStyle/>
                    <a:p>
                      <a:pPr algn="r" rtl="0" fontAlgn="b"/>
                      <a:r>
                        <a:rPr lang="en-GB" sz="1400" b="0" i="0" u="none" strike="noStrike">
                          <a:solidFill>
                            <a:srgbClr val="000000"/>
                          </a:solidFill>
                          <a:effectLst/>
                          <a:latin typeface="Arial" panose="020B0604020202020204" pitchFamily="34" charset="0"/>
                        </a:rPr>
                        <a:t>6,277</a:t>
                      </a:r>
                    </a:p>
                  </a:txBody>
                  <a:tcPr marL="6350" marR="6350" marT="6350" marB="0" anchor="b"/>
                </a:tc>
                <a:extLst>
                  <a:ext uri="{0D108BD9-81ED-4DB2-BD59-A6C34878D82A}">
                    <a16:rowId xmlns:a16="http://schemas.microsoft.com/office/drawing/2014/main" xmlns="" val="4165926821"/>
                  </a:ext>
                </a:extLst>
              </a:tr>
              <a:tr h="272074">
                <a:tc>
                  <a:txBody>
                    <a:bodyPr/>
                    <a:lstStyle/>
                    <a:p>
                      <a:pPr algn="l" fontAlgn="b"/>
                      <a:r>
                        <a:rPr lang="en-GB" sz="1400" u="none" strike="noStrike" dirty="0">
                          <a:effectLst/>
                        </a:rPr>
                        <a:t>Romance Language &amp; Literature</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221</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dirty="0">
                          <a:effectLst/>
                        </a:rPr>
                        <a:t>36</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0" i="0" u="none" strike="noStrike" dirty="0">
                          <a:solidFill>
                            <a:srgbClr val="000000"/>
                          </a:solidFill>
                          <a:effectLst/>
                          <a:latin typeface="Arial" panose="020B0604020202020204" pitchFamily="34" charset="0"/>
                        </a:rPr>
                        <a:t>29,943</a:t>
                      </a:r>
                    </a:p>
                  </a:txBody>
                  <a:tcPr marL="6350" marR="6350" marT="6350" marB="0" anchor="b"/>
                </a:tc>
                <a:tc>
                  <a:txBody>
                    <a:bodyPr/>
                    <a:lstStyle/>
                    <a:p>
                      <a:pPr algn="r" rtl="0" fontAlgn="b"/>
                      <a:r>
                        <a:rPr lang="en-GB" sz="1400" b="0" i="0" u="none" strike="noStrike">
                          <a:solidFill>
                            <a:srgbClr val="000000"/>
                          </a:solidFill>
                          <a:effectLst/>
                          <a:latin typeface="Arial" panose="020B0604020202020204" pitchFamily="34" charset="0"/>
                        </a:rPr>
                        <a:t>4,726</a:t>
                      </a:r>
                    </a:p>
                  </a:txBody>
                  <a:tcPr marL="6350" marR="6350" marT="6350" marB="0" anchor="b"/>
                </a:tc>
                <a:extLst>
                  <a:ext uri="{0D108BD9-81ED-4DB2-BD59-A6C34878D82A}">
                    <a16:rowId xmlns:a16="http://schemas.microsoft.com/office/drawing/2014/main" xmlns="" val="2134006083"/>
                  </a:ext>
                </a:extLst>
              </a:tr>
              <a:tr h="272074">
                <a:tc>
                  <a:txBody>
                    <a:bodyPr/>
                    <a:lstStyle/>
                    <a:p>
                      <a:pPr algn="l" fontAlgn="b"/>
                      <a:r>
                        <a:rPr lang="en-GB" sz="1400" u="none" strike="noStrike" dirty="0">
                          <a:effectLst/>
                        </a:rPr>
                        <a:t>Media and Communication</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118</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dirty="0">
                          <a:effectLst/>
                        </a:rPr>
                        <a:t>31</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0" i="0" u="none" strike="noStrike" dirty="0">
                          <a:solidFill>
                            <a:srgbClr val="000000"/>
                          </a:solidFill>
                          <a:effectLst/>
                          <a:latin typeface="Arial" panose="020B0604020202020204" pitchFamily="34" charset="0"/>
                        </a:rPr>
                        <a:t>15,517</a:t>
                      </a:r>
                    </a:p>
                  </a:txBody>
                  <a:tcPr marL="6350" marR="6350" marT="6350" marB="0" anchor="b"/>
                </a:tc>
                <a:tc>
                  <a:txBody>
                    <a:bodyPr/>
                    <a:lstStyle/>
                    <a:p>
                      <a:pPr algn="r" rtl="0" fontAlgn="b"/>
                      <a:r>
                        <a:rPr lang="en-GB" sz="1400" b="0" i="0" u="none" strike="noStrike">
                          <a:solidFill>
                            <a:srgbClr val="000000"/>
                          </a:solidFill>
                          <a:effectLst/>
                          <a:latin typeface="Arial" panose="020B0604020202020204" pitchFamily="34" charset="0"/>
                        </a:rPr>
                        <a:t>3,919</a:t>
                      </a:r>
                    </a:p>
                  </a:txBody>
                  <a:tcPr marL="6350" marR="6350" marT="6350" marB="0" anchor="b"/>
                </a:tc>
                <a:extLst>
                  <a:ext uri="{0D108BD9-81ED-4DB2-BD59-A6C34878D82A}">
                    <a16:rowId xmlns:a16="http://schemas.microsoft.com/office/drawing/2014/main" xmlns="" val="1352818302"/>
                  </a:ext>
                </a:extLst>
              </a:tr>
              <a:tr h="272074">
                <a:tc>
                  <a:txBody>
                    <a:bodyPr/>
                    <a:lstStyle/>
                    <a:p>
                      <a:pPr algn="l" fontAlgn="b"/>
                      <a:r>
                        <a:rPr lang="en-GB" sz="1400" u="none" strike="noStrike" dirty="0">
                          <a:effectLst/>
                        </a:rPr>
                        <a:t>Film and Performance Studies</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dirty="0">
                          <a:effectLst/>
                        </a:rPr>
                        <a:t>83</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dirty="0">
                          <a:effectLst/>
                        </a:rPr>
                        <a:t>14</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0" i="0" u="none" strike="noStrike" dirty="0">
                          <a:solidFill>
                            <a:srgbClr val="000000"/>
                          </a:solidFill>
                          <a:effectLst/>
                          <a:latin typeface="Arial" panose="020B0604020202020204" pitchFamily="34" charset="0"/>
                        </a:rPr>
                        <a:t>11,122</a:t>
                      </a:r>
                    </a:p>
                  </a:txBody>
                  <a:tcPr marL="6350" marR="6350" marT="6350" marB="0" anchor="b"/>
                </a:tc>
                <a:tc>
                  <a:txBody>
                    <a:bodyPr/>
                    <a:lstStyle/>
                    <a:p>
                      <a:pPr algn="r" rtl="0" fontAlgn="b"/>
                      <a:r>
                        <a:rPr lang="en-GB" sz="1400" b="0" i="0" u="none" strike="noStrike">
                          <a:solidFill>
                            <a:srgbClr val="000000"/>
                          </a:solidFill>
                          <a:effectLst/>
                          <a:latin typeface="Arial" panose="020B0604020202020204" pitchFamily="34" charset="0"/>
                        </a:rPr>
                        <a:t>1,809</a:t>
                      </a:r>
                    </a:p>
                  </a:txBody>
                  <a:tcPr marL="6350" marR="6350" marT="6350" marB="0" anchor="b"/>
                </a:tc>
                <a:extLst>
                  <a:ext uri="{0D108BD9-81ED-4DB2-BD59-A6C34878D82A}">
                    <a16:rowId xmlns:a16="http://schemas.microsoft.com/office/drawing/2014/main" xmlns="" val="1935695367"/>
                  </a:ext>
                </a:extLst>
              </a:tr>
              <a:tr h="272074">
                <a:tc>
                  <a:txBody>
                    <a:bodyPr/>
                    <a:lstStyle/>
                    <a:p>
                      <a:pPr algn="l" fontAlgn="b"/>
                      <a:r>
                        <a:rPr lang="en-GB" sz="1400" u="none" strike="noStrike" dirty="0">
                          <a:effectLst/>
                        </a:rPr>
                        <a:t>Music</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70</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18</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0" i="0" u="none" strike="noStrike" dirty="0">
                          <a:solidFill>
                            <a:srgbClr val="000000"/>
                          </a:solidFill>
                          <a:effectLst/>
                          <a:latin typeface="Arial" panose="020B0604020202020204" pitchFamily="34" charset="0"/>
                        </a:rPr>
                        <a:t>9,736</a:t>
                      </a:r>
                    </a:p>
                  </a:txBody>
                  <a:tcPr marL="6350" marR="6350" marT="6350" marB="0" anchor="b"/>
                </a:tc>
                <a:tc>
                  <a:txBody>
                    <a:bodyPr/>
                    <a:lstStyle/>
                    <a:p>
                      <a:pPr algn="r" rtl="0" fontAlgn="b"/>
                      <a:r>
                        <a:rPr lang="en-GB" sz="1400" b="0" i="0" u="none" strike="noStrike">
                          <a:solidFill>
                            <a:srgbClr val="000000"/>
                          </a:solidFill>
                          <a:effectLst/>
                          <a:latin typeface="Arial" panose="020B0604020202020204" pitchFamily="34" charset="0"/>
                        </a:rPr>
                        <a:t>2,459</a:t>
                      </a:r>
                    </a:p>
                  </a:txBody>
                  <a:tcPr marL="6350" marR="6350" marT="6350" marB="0" anchor="b"/>
                </a:tc>
                <a:extLst>
                  <a:ext uri="{0D108BD9-81ED-4DB2-BD59-A6C34878D82A}">
                    <a16:rowId xmlns:a16="http://schemas.microsoft.com/office/drawing/2014/main" xmlns="" val="3487757221"/>
                  </a:ext>
                </a:extLst>
              </a:tr>
              <a:tr h="272074">
                <a:tc>
                  <a:txBody>
                    <a:bodyPr/>
                    <a:lstStyle/>
                    <a:p>
                      <a:pPr algn="l" fontAlgn="b"/>
                      <a:r>
                        <a:rPr lang="en-GB" sz="1400" u="none" strike="noStrike" dirty="0">
                          <a:effectLst/>
                        </a:rPr>
                        <a:t>Art</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dirty="0">
                          <a:effectLst/>
                        </a:rPr>
                        <a:t>57</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dirty="0">
                          <a:effectLst/>
                        </a:rPr>
                        <a:t>12</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0" i="0" u="none" strike="noStrike" dirty="0">
                          <a:solidFill>
                            <a:srgbClr val="000000"/>
                          </a:solidFill>
                          <a:effectLst/>
                          <a:latin typeface="Arial" panose="020B0604020202020204" pitchFamily="34" charset="0"/>
                        </a:rPr>
                        <a:t>8,815</a:t>
                      </a:r>
                    </a:p>
                  </a:txBody>
                  <a:tcPr marL="6350" marR="6350" marT="6350" marB="0" anchor="b"/>
                </a:tc>
                <a:tc>
                  <a:txBody>
                    <a:bodyPr/>
                    <a:lstStyle/>
                    <a:p>
                      <a:pPr algn="r" rtl="0" fontAlgn="b"/>
                      <a:r>
                        <a:rPr lang="en-GB" sz="1400" b="0" i="0" u="none" strike="noStrike">
                          <a:solidFill>
                            <a:srgbClr val="000000"/>
                          </a:solidFill>
                          <a:effectLst/>
                          <a:latin typeface="Arial" panose="020B0604020202020204" pitchFamily="34" charset="0"/>
                        </a:rPr>
                        <a:t>1,681</a:t>
                      </a:r>
                    </a:p>
                  </a:txBody>
                  <a:tcPr marL="6350" marR="6350" marT="6350" marB="0" anchor="b"/>
                </a:tc>
                <a:extLst>
                  <a:ext uri="{0D108BD9-81ED-4DB2-BD59-A6C34878D82A}">
                    <a16:rowId xmlns:a16="http://schemas.microsoft.com/office/drawing/2014/main" xmlns="" val="901484026"/>
                  </a:ext>
                </a:extLst>
              </a:tr>
              <a:tr h="272074">
                <a:tc>
                  <a:txBody>
                    <a:bodyPr/>
                    <a:lstStyle/>
                    <a:p>
                      <a:pPr algn="l" fontAlgn="b"/>
                      <a:r>
                        <a:rPr lang="en-GB" sz="1400" u="none" strike="noStrike">
                          <a:effectLst/>
                        </a:rPr>
                        <a:t>Other subjects</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a:effectLst/>
                        </a:rPr>
                        <a:t>1,973</a:t>
                      </a:r>
                      <a:endParaRPr lang="en-GB" sz="1400" b="0" i="0" u="none" strike="noStrike">
                        <a:solidFill>
                          <a:srgbClr val="000000"/>
                        </a:solidFill>
                        <a:effectLst/>
                        <a:latin typeface="Arial" panose="020B0604020202020204" pitchFamily="34" charset="0"/>
                      </a:endParaRPr>
                    </a:p>
                  </a:txBody>
                  <a:tcPr marL="5380" marR="5380" marT="5380" marB="0" anchor="b"/>
                </a:tc>
                <a:tc>
                  <a:txBody>
                    <a:bodyPr/>
                    <a:lstStyle/>
                    <a:p>
                      <a:pPr algn="r" fontAlgn="b"/>
                      <a:r>
                        <a:rPr lang="en-GB" sz="1400" u="none" strike="noStrike" dirty="0">
                          <a:effectLst/>
                        </a:rPr>
                        <a:t>361</a:t>
                      </a:r>
                      <a:endParaRPr lang="en-GB" sz="1400" b="0" i="0" u="none" strike="noStrike" dirty="0">
                        <a:solidFill>
                          <a:srgbClr val="000000"/>
                        </a:solidFill>
                        <a:effectLst/>
                        <a:latin typeface="Arial" panose="020B0604020202020204" pitchFamily="34" charset="0"/>
                      </a:endParaRPr>
                    </a:p>
                  </a:txBody>
                  <a:tcPr marL="5380" marR="5380" marT="5380" marB="0" anchor="b"/>
                </a:tc>
                <a:tc>
                  <a:txBody>
                    <a:bodyPr/>
                    <a:lstStyle/>
                    <a:p>
                      <a:pPr algn="l" rtl="0" fontAlgn="b"/>
                      <a:r>
                        <a:rPr lang="en-GB" sz="900" b="0" i="0" u="none" strike="noStrike" dirty="0">
                          <a:solidFill>
                            <a:srgbClr val="000000"/>
                          </a:solidFill>
                          <a:effectLst/>
                          <a:latin typeface="Arial" panose="020B0604020202020204" pitchFamily="34" charset="0"/>
                        </a:rPr>
                        <a:t> </a:t>
                      </a:r>
                    </a:p>
                  </a:txBody>
                  <a:tcPr marL="6350" marR="6350" marT="6350" marB="0" anchor="b"/>
                </a:tc>
                <a:tc>
                  <a:txBody>
                    <a:bodyPr/>
                    <a:lstStyle/>
                    <a:p>
                      <a:pPr algn="l" rtl="0" fontAlgn="b"/>
                      <a:r>
                        <a:rPr lang="en-GB" sz="900" b="0" i="0" u="none" strike="noStrike" dirty="0">
                          <a:solidFill>
                            <a:srgbClr val="000000"/>
                          </a:solidFill>
                          <a:effectLst/>
                          <a:latin typeface="Arial" panose="020B0604020202020204" pitchFamily="34" charset="0"/>
                        </a:rPr>
                        <a:t> </a:t>
                      </a:r>
                    </a:p>
                  </a:txBody>
                  <a:tcPr marL="6350" marR="6350" marT="6350" marB="0" anchor="b"/>
                </a:tc>
                <a:extLst>
                  <a:ext uri="{0D108BD9-81ED-4DB2-BD59-A6C34878D82A}">
                    <a16:rowId xmlns:a16="http://schemas.microsoft.com/office/drawing/2014/main" xmlns="" val="865631810"/>
                  </a:ext>
                </a:extLst>
              </a:tr>
              <a:tr h="272074">
                <a:tc>
                  <a:txBody>
                    <a:bodyPr/>
                    <a:lstStyle/>
                    <a:p>
                      <a:pPr algn="l" fontAlgn="b"/>
                      <a:r>
                        <a:rPr lang="en-GB" sz="1400" b="1" u="none" strike="noStrike" dirty="0">
                          <a:effectLst/>
                        </a:rPr>
                        <a:t>Grand Total</a:t>
                      </a:r>
                      <a:endParaRPr lang="en-GB" sz="1400" b="1"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b="1" u="none" strike="noStrike" dirty="0">
                          <a:effectLst/>
                        </a:rPr>
                        <a:t>4,226</a:t>
                      </a:r>
                      <a:endParaRPr lang="en-GB" sz="1400" b="1" i="0" u="none" strike="noStrike" dirty="0">
                        <a:solidFill>
                          <a:srgbClr val="000000"/>
                        </a:solidFill>
                        <a:effectLst/>
                        <a:latin typeface="Arial" panose="020B0604020202020204" pitchFamily="34" charset="0"/>
                      </a:endParaRPr>
                    </a:p>
                  </a:txBody>
                  <a:tcPr marL="5380" marR="5380" marT="5380" marB="0" anchor="b"/>
                </a:tc>
                <a:tc>
                  <a:txBody>
                    <a:bodyPr/>
                    <a:lstStyle/>
                    <a:p>
                      <a:pPr algn="r" fontAlgn="b"/>
                      <a:r>
                        <a:rPr lang="en-GB" sz="1400" b="1" u="none" strike="noStrike" dirty="0">
                          <a:effectLst/>
                        </a:rPr>
                        <a:t>848</a:t>
                      </a:r>
                      <a:endParaRPr lang="en-GB" sz="1400" b="1" i="0" u="none" strike="noStrike" dirty="0">
                        <a:solidFill>
                          <a:srgbClr val="000000"/>
                        </a:solidFill>
                        <a:effectLst/>
                        <a:latin typeface="Arial" panose="020B0604020202020204" pitchFamily="34" charset="0"/>
                      </a:endParaRPr>
                    </a:p>
                  </a:txBody>
                  <a:tcPr marL="5380" marR="5380" marT="5380" marB="0" anchor="b"/>
                </a:tc>
                <a:tc>
                  <a:txBody>
                    <a:bodyPr/>
                    <a:lstStyle/>
                    <a:p>
                      <a:pPr algn="r" rtl="0" fontAlgn="b"/>
                      <a:r>
                        <a:rPr lang="en-GB" sz="1400" b="1" i="0" u="none" strike="noStrike">
                          <a:solidFill>
                            <a:srgbClr val="000000"/>
                          </a:solidFill>
                          <a:effectLst/>
                          <a:latin typeface="Arial" panose="020B0604020202020204" pitchFamily="34" charset="0"/>
                        </a:rPr>
                        <a:t>311,663</a:t>
                      </a:r>
                    </a:p>
                  </a:txBody>
                  <a:tcPr marL="6350" marR="6350" marT="6350" marB="0" anchor="b"/>
                </a:tc>
                <a:tc>
                  <a:txBody>
                    <a:bodyPr/>
                    <a:lstStyle/>
                    <a:p>
                      <a:pPr algn="r" rtl="0" fontAlgn="b"/>
                      <a:r>
                        <a:rPr lang="en-GB" sz="1400" b="1" i="0" u="none" strike="noStrike" dirty="0">
                          <a:solidFill>
                            <a:srgbClr val="000000"/>
                          </a:solidFill>
                          <a:effectLst/>
                          <a:latin typeface="Arial" panose="020B0604020202020204" pitchFamily="34" charset="0"/>
                        </a:rPr>
                        <a:t>93,355</a:t>
                      </a:r>
                    </a:p>
                  </a:txBody>
                  <a:tcPr marL="6350" marR="6350" marT="6350" marB="0" anchor="b"/>
                </a:tc>
                <a:extLst>
                  <a:ext uri="{0D108BD9-81ED-4DB2-BD59-A6C34878D82A}">
                    <a16:rowId xmlns:a16="http://schemas.microsoft.com/office/drawing/2014/main" xmlns="" val="1340076944"/>
                  </a:ext>
                </a:extLst>
              </a:tr>
            </a:tbl>
          </a:graphicData>
        </a:graphic>
      </p:graphicFrame>
    </p:spTree>
    <p:extLst>
      <p:ext uri="{BB962C8B-B14F-4D97-AF65-F5344CB8AC3E}">
        <p14:creationId xmlns:p14="http://schemas.microsoft.com/office/powerpoint/2010/main" val="3165983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564654" y="-30736"/>
            <a:ext cx="8579346" cy="797388"/>
          </a:xfrm>
          <a:prstGeom prst="rect">
            <a:avLst/>
          </a:prstGeom>
          <a:solidFill>
            <a:srgbClr val="281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4813" defTabSz="404813"/>
            <a:r>
              <a:rPr lang="de-CH" sz="3200" b="1" dirty="0">
                <a:latin typeface="Arial" panose="020B0604020202020204" pitchFamily="34" charset="0"/>
                <a:cs typeface="Arial" panose="020B0604020202020204" pitchFamily="34" charset="0"/>
              </a:rPr>
              <a:t>EBS or by Collection</a:t>
            </a:r>
          </a:p>
        </p:txBody>
      </p:sp>
      <p:pic>
        <p:nvPicPr>
          <p:cNvPr id="9" name="Grafik 8" descr="PeterLang_Logo_EN_white.png"/>
          <p:cNvPicPr>
            <a:picLocks noChangeAspect="1"/>
          </p:cNvPicPr>
          <p:nvPr/>
        </p:nvPicPr>
        <p:blipFill>
          <a:blip r:embed="rId3" cstate="print"/>
          <a:stretch>
            <a:fillRect/>
          </a:stretch>
        </p:blipFill>
        <p:spPr>
          <a:xfrm>
            <a:off x="6542924" y="141480"/>
            <a:ext cx="1190208" cy="540060"/>
          </a:xfrm>
          <a:prstGeom prst="rect">
            <a:avLst/>
          </a:prstGeom>
        </p:spPr>
      </p:pic>
      <p:sp>
        <p:nvSpPr>
          <p:cNvPr id="6" name="Textfeld 5"/>
          <p:cNvSpPr txBox="1"/>
          <p:nvPr/>
        </p:nvSpPr>
        <p:spPr>
          <a:xfrm>
            <a:off x="679075" y="974911"/>
            <a:ext cx="8337177" cy="1938992"/>
          </a:xfrm>
          <a:prstGeom prst="rect">
            <a:avLst/>
          </a:prstGeom>
          <a:noFill/>
        </p:spPr>
        <p:txBody>
          <a:bodyPr wrap="square" rtlCol="0">
            <a:spAutoFit/>
          </a:bodyPr>
          <a:lstStyle/>
          <a:p>
            <a:pPr marL="214313" indent="-214313">
              <a:buFont typeface="Arial" panose="020B0604020202020204" pitchFamily="34" charset="0"/>
              <a:buChar char="•"/>
            </a:pPr>
            <a:endParaRPr lang="en-US" sz="15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a:p>
            <a:endParaRPr lang="en-US" sz="2100" dirty="0">
              <a:solidFill>
                <a:srgbClr val="002060"/>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2100" dirty="0">
              <a:solidFill>
                <a:srgbClr val="002060"/>
              </a:solidFill>
              <a:latin typeface="Arial" panose="020B0604020202020204" pitchFamily="34" charset="0"/>
              <a:cs typeface="Arial" panose="020B0604020202020204" pitchFamily="34" charset="0"/>
            </a:endParaRPr>
          </a:p>
        </p:txBody>
      </p:sp>
      <p:sp>
        <p:nvSpPr>
          <p:cNvPr id="7" name="Title 6">
            <a:extLst>
              <a:ext uri="{FF2B5EF4-FFF2-40B4-BE49-F238E27FC236}">
                <a16:creationId xmlns:a16="http://schemas.microsoft.com/office/drawing/2014/main" xmlns="" id="{2E1EE77C-EFF1-4BF8-9A48-3A2CA07CC211}"/>
              </a:ext>
            </a:extLst>
          </p:cNvPr>
          <p:cNvSpPr>
            <a:spLocks noGrp="1"/>
          </p:cNvSpPr>
          <p:nvPr>
            <p:ph type="title"/>
          </p:nvPr>
        </p:nvSpPr>
        <p:spPr/>
        <p:txBody>
          <a:bodyPr/>
          <a:lstStyle/>
          <a:p>
            <a:endParaRPr lang="en-GB"/>
          </a:p>
        </p:txBody>
      </p:sp>
      <p:sp>
        <p:nvSpPr>
          <p:cNvPr id="8" name="Text Placeholder 7">
            <a:extLst>
              <a:ext uri="{FF2B5EF4-FFF2-40B4-BE49-F238E27FC236}">
                <a16:creationId xmlns:a16="http://schemas.microsoft.com/office/drawing/2014/main" xmlns="" id="{F5BEE1D7-1B1D-4816-8463-23BEF338A3E8}"/>
              </a:ext>
            </a:extLst>
          </p:cNvPr>
          <p:cNvSpPr>
            <a:spLocks noGrp="1"/>
          </p:cNvSpPr>
          <p:nvPr>
            <p:ph type="body" idx="1"/>
          </p:nvPr>
        </p:nvSpPr>
        <p:spPr/>
        <p:txBody>
          <a:bodyPr/>
          <a:lstStyle/>
          <a:p>
            <a:r>
              <a:rPr lang="en-GB" sz="2400" b="1" dirty="0"/>
              <a:t>You pay far less </a:t>
            </a:r>
          </a:p>
          <a:p>
            <a:r>
              <a:rPr lang="en-GB" sz="2400" b="1" dirty="0"/>
              <a:t>You know what you pay for is in demand</a:t>
            </a:r>
          </a:p>
          <a:p>
            <a:r>
              <a:rPr lang="en-GB" sz="2400" b="1" dirty="0"/>
              <a:t>You can expand your collection dramatically for a period of months</a:t>
            </a:r>
          </a:p>
          <a:p>
            <a:r>
              <a:rPr lang="en-GB" sz="2400" b="1" dirty="0"/>
              <a:t>Your collection becomes more attractive for users</a:t>
            </a:r>
          </a:p>
        </p:txBody>
      </p:sp>
    </p:spTree>
    <p:extLst>
      <p:ext uri="{BB962C8B-B14F-4D97-AF65-F5344CB8AC3E}">
        <p14:creationId xmlns:p14="http://schemas.microsoft.com/office/powerpoint/2010/main" val="2939964422"/>
      </p:ext>
    </p:extLst>
  </p:cSld>
  <p:clrMapOvr>
    <a:masterClrMapping/>
  </p:clrMapOvr>
</p:sld>
</file>

<file path=ppt/theme/theme1.xml><?xml version="1.0" encoding="utf-8"?>
<a:theme xmlns:a="http://schemas.openxmlformats.org/drawingml/2006/main" name="JacekLewinson">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acekLewinsonMasterPPT.pptx [Tylko do odczytu]" id="{04D652B9-ECBB-4CE0-8E00-37E65AA3C80E}" vid="{C9509DDD-D452-44FA-A2E5-29F7925796FC}"/>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JacekLewinsonMasterPPT</Template>
  <TotalTime>895</TotalTime>
  <Words>858</Words>
  <Application>Microsoft Office PowerPoint</Application>
  <PresentationFormat>Pokaz na ekranie (16:9)</PresentationFormat>
  <Paragraphs>148</Paragraphs>
  <Slides>11</Slides>
  <Notes>11</Notes>
  <HiddenSlides>0</HiddenSlides>
  <MMClips>0</MMClips>
  <ScaleCrop>false</ScaleCrop>
  <HeadingPairs>
    <vt:vector size="6" baseType="variant">
      <vt:variant>
        <vt:lpstr>Używane czcionki</vt:lpstr>
      </vt:variant>
      <vt:variant>
        <vt:i4>1</vt:i4>
      </vt:variant>
      <vt:variant>
        <vt:lpstr>Motyw</vt:lpstr>
      </vt:variant>
      <vt:variant>
        <vt:i4>1</vt:i4>
      </vt:variant>
      <vt:variant>
        <vt:lpstr>Tytuły slajdów</vt:lpstr>
      </vt:variant>
      <vt:variant>
        <vt:i4>11</vt:i4>
      </vt:variant>
    </vt:vector>
  </HeadingPairs>
  <TitlesOfParts>
    <vt:vector size="13" baseType="lpstr">
      <vt:lpstr>Arial</vt:lpstr>
      <vt:lpstr>JacekLewinson</vt:lpstr>
      <vt:lpstr>Evidence Based Acquisition  What’s the point?</vt:lpstr>
      <vt:lpstr>Brief history of eBook Collection Building  From 2000 – Title by title - not many takers in the early years   From 2004 – The Aggregator – the one-stop digital bookshop  From 2005 – The Big Deal – some buyers – a lot of unread books  From 2010 – Patron Driven Acquisition – great enthusiasm &amp; great budget problems  From 2013 – Evidence Based Acquisition – probably the best option for your budget   </vt:lpstr>
      <vt:lpstr>Evidence Based Acquisition – how it works:  1) A library pays an upfront fee to access a collection of books for an agreed period of time.  2) At the end of the access period, the library makes selections based on the usage; and the access fee goes towards the purchase of these titles.  The purchased titles will remain as part of the library’s collection in perpetuity.   3) The library may choose to continue in a second year – again under similar terms     I</vt:lpstr>
      <vt:lpstr>Prezentacja programu PowerPoint</vt:lpstr>
      <vt:lpstr>History 371 English Language &amp; Literature 610 Linguistics 482 Philosophy 241 Romance Languages &amp; Literature 221 Media &amp; Communication 118 Film &amp; Performance Studies 83 Education  211 Political Science 241 Theology 411  </vt:lpstr>
      <vt:lpstr> </vt:lpstr>
      <vt:lpstr>  </vt:lpstr>
      <vt:lpstr> </vt:lpstr>
      <vt:lpstr>Prezentacja programu PowerPoint</vt:lpstr>
      <vt:lpstr>Prezentacja programu PowerPoint</vt:lpstr>
      <vt:lpstr>Спасибо.  Пожалуйста, оставайтесь на связи.  jacek@jaceklewinson.com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Olson</dc:creator>
  <cp:lastModifiedBy>Jacek</cp:lastModifiedBy>
  <cp:revision>36</cp:revision>
  <dcterms:created xsi:type="dcterms:W3CDTF">2018-11-09T11:00:09Z</dcterms:created>
  <dcterms:modified xsi:type="dcterms:W3CDTF">2019-04-15T14:07:35Z</dcterms:modified>
</cp:coreProperties>
</file>