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07" r:id="rId2"/>
    <p:sldId id="385" r:id="rId3"/>
    <p:sldId id="377" r:id="rId4"/>
    <p:sldId id="352" r:id="rId5"/>
    <p:sldId id="353" r:id="rId6"/>
    <p:sldId id="383" r:id="rId7"/>
    <p:sldId id="363" r:id="rId8"/>
    <p:sldId id="386" r:id="rId9"/>
  </p:sldIdLst>
  <p:sldSz cx="9144000" cy="6858000" type="screen4x3"/>
  <p:notesSz cx="6858000" cy="9144000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zipubserv" initials="b" lastIdx="2" clrIdx="0">
    <p:extLst>
      <p:ext uri="{19B8F6BF-5375-455C-9EA6-DF929625EA0E}">
        <p15:presenceInfo xmlns:p15="http://schemas.microsoft.com/office/powerpoint/2012/main" userId="bezipubser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72675" autoAdjust="0"/>
  </p:normalViewPr>
  <p:slideViewPr>
    <p:cSldViewPr snapToObjects="1">
      <p:cViewPr varScale="1">
        <p:scale>
          <a:sx n="68" d="100"/>
          <a:sy n="68" d="100"/>
        </p:scale>
        <p:origin x="20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05" d="100"/>
          <a:sy n="105" d="100"/>
        </p:scale>
        <p:origin x="-42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9D489D5-F13A-4BAA-8217-AAB21487B677}" type="datetimeFigureOut">
              <a:rPr lang="nl-NL"/>
              <a:pPr>
                <a:defRPr/>
              </a:pPr>
              <a:t>15-4-2019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4AE4221-E5FB-4898-9DD2-6BA3AF125DE3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709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FE309F-E5DB-4B6B-921E-188BC700DB50}" type="datetimeFigureOut">
              <a:rPr lang="nl-NL"/>
              <a:pPr>
                <a:defRPr/>
              </a:pPr>
              <a:t>15-4-2019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dirty="0"/>
              <a:t>Klik om de tekststijl van het model te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9DA3063-65CD-40CF-8516-02DCB901A9C6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7940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r>
              <a:rPr lang="ru-RU" dirty="0" smtClean="0"/>
              <a:t>модель </a:t>
            </a:r>
            <a:r>
              <a:rPr lang="ru-RU" dirty="0" smtClean="0"/>
              <a:t>продажы электронных книг</a:t>
            </a:r>
            <a:r>
              <a:rPr lang="ru-RU" baseline="0" dirty="0" smtClean="0"/>
              <a:t> „</a:t>
            </a:r>
            <a:r>
              <a:rPr lang="ru-RU" dirty="0" smtClean="0"/>
              <a:t>доказательства на основе приобретения” или EBA для коротких</a:t>
            </a:r>
          </a:p>
          <a:p>
            <a:endParaRPr lang="pl-PL" dirty="0" smtClean="0"/>
          </a:p>
          <a:p>
            <a:r>
              <a:rPr lang="ru-RU" dirty="0" smtClean="0"/>
              <a:t>В 2018 году Брилл подключил собственны EBA</a:t>
            </a:r>
            <a:r>
              <a:rPr lang="pl-PL" dirty="0" smtClean="0"/>
              <a:t> </a:t>
            </a:r>
            <a:r>
              <a:rPr lang="ru-RU" dirty="0" smtClean="0"/>
              <a:t>модель который</a:t>
            </a:r>
            <a:r>
              <a:rPr lang="pl-PL" dirty="0" smtClean="0"/>
              <a:t> </a:t>
            </a:r>
            <a:r>
              <a:rPr lang="ru-RU" dirty="0" smtClean="0"/>
              <a:t>называется </a:t>
            </a:r>
            <a:r>
              <a:rPr lang="en-A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Brill Evidence Select</a:t>
            </a:r>
            <a:r>
              <a:rPr lang="pl-P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 это точно модель, котор</a:t>
            </a:r>
            <a:r>
              <a:rPr lang="ru-RU" dirty="0" smtClean="0"/>
              <a:t>ый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мы называем eba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DA3063-65CD-40CF-8516-02DCB901A9C6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3568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 можете быть знакомы с </a:t>
            </a:r>
            <a:r>
              <a:rPr lang="en-GB" dirty="0" smtClean="0"/>
              <a:t>Evidence- Based </a:t>
            </a:r>
            <a:r>
              <a:rPr lang="en-GB" dirty="0" err="1" smtClean="0"/>
              <a:t>Acquistion</a:t>
            </a:r>
            <a:r>
              <a:rPr lang="en-GB" dirty="0" smtClean="0"/>
              <a:t> </a:t>
            </a:r>
            <a:r>
              <a:rPr lang="ru-RU" dirty="0" smtClean="0"/>
              <a:t> – но для тех, кто не слышал несколько</a:t>
            </a:r>
            <a:r>
              <a:rPr lang="pl-PL" dirty="0" smtClean="0"/>
              <a:t> </a:t>
            </a:r>
            <a:r>
              <a:rPr lang="ru-RU" dirty="0" smtClean="0"/>
              <a:t>слов о том, как это функционирует.  Есть 2 части концепции: </a:t>
            </a:r>
            <a:endParaRPr lang="pl-PL" dirty="0" smtClean="0"/>
          </a:p>
          <a:p>
            <a:r>
              <a:rPr lang="ru-RU" dirty="0" smtClean="0"/>
              <a:t>во-первых, это часть подписки</a:t>
            </a:r>
            <a:r>
              <a:rPr lang="pl-PL" dirty="0" smtClean="0"/>
              <a:t> </a:t>
            </a:r>
            <a:r>
              <a:rPr lang="ru-RU" dirty="0" smtClean="0"/>
              <a:t>-</a:t>
            </a:r>
            <a:r>
              <a:rPr lang="pl-PL" dirty="0" smtClean="0"/>
              <a:t> </a:t>
            </a:r>
            <a:r>
              <a:rPr lang="ru-RU" dirty="0" smtClean="0"/>
              <a:t>н</a:t>
            </a:r>
            <a:r>
              <a:rPr lang="pl-PL" dirty="0" smtClean="0"/>
              <a:t>a</a:t>
            </a:r>
            <a:r>
              <a:rPr lang="ru-RU" dirty="0" smtClean="0"/>
              <a:t>д</a:t>
            </a:r>
            <a:r>
              <a:rPr lang="pl-PL" dirty="0" smtClean="0"/>
              <a:t>o </a:t>
            </a:r>
            <a:r>
              <a:rPr lang="ru-RU" dirty="0" smtClean="0"/>
              <a:t>внести депозит</a:t>
            </a:r>
            <a:r>
              <a:rPr lang="pl-PL" dirty="0" smtClean="0"/>
              <a:t> </a:t>
            </a:r>
            <a:r>
              <a:rPr lang="ru-RU" dirty="0" smtClean="0"/>
              <a:t>и</a:t>
            </a:r>
            <a:r>
              <a:rPr lang="pl-PL" dirty="0" smtClean="0"/>
              <a:t> </a:t>
            </a:r>
            <a:r>
              <a:rPr lang="ru-RU" dirty="0" smtClean="0"/>
              <a:t> затем</a:t>
            </a:r>
            <a:r>
              <a:rPr lang="pl-PL" dirty="0" smtClean="0"/>
              <a:t> </a:t>
            </a:r>
            <a:r>
              <a:rPr lang="ru-RU" dirty="0" smtClean="0"/>
              <a:t>библиотека получает 12 месячный</a:t>
            </a:r>
            <a:r>
              <a:rPr lang="pl-PL" dirty="0" smtClean="0"/>
              <a:t> </a:t>
            </a:r>
            <a:r>
              <a:rPr lang="ru-RU" dirty="0" smtClean="0"/>
              <a:t>доступ либо до</a:t>
            </a:r>
            <a:r>
              <a:rPr lang="pl-PL" dirty="0" smtClean="0"/>
              <a:t> </a:t>
            </a:r>
            <a:r>
              <a:rPr lang="ru-RU" dirty="0" smtClean="0"/>
              <a:t>всех либо до</a:t>
            </a:r>
            <a:r>
              <a:rPr lang="pl-PL" dirty="0" smtClean="0"/>
              <a:t> </a:t>
            </a:r>
            <a:r>
              <a:rPr lang="az-Cyrl-AZ" dirty="0" smtClean="0"/>
              <a:t>Тематически</a:t>
            </a:r>
            <a:r>
              <a:rPr lang="ru-RU" dirty="0" smtClean="0"/>
              <a:t>х</a:t>
            </a:r>
            <a:r>
              <a:rPr lang="az-Cyrl-AZ" dirty="0" smtClean="0"/>
              <a:t> коллекции</a:t>
            </a:r>
            <a:r>
              <a:rPr lang="pl-PL" dirty="0" smtClean="0"/>
              <a:t> </a:t>
            </a:r>
            <a:r>
              <a:rPr lang="ru-RU" dirty="0" smtClean="0"/>
              <a:t>электронных книг.  Во-вторых, это часть покупки – в конце 12 месяцев, Библиотека рассматривает статистику использования, а затем выбирает титулы, которые станут частей своей коллекции. Библиотека выбирает названия до значения вклада</a:t>
            </a:r>
            <a:r>
              <a:rPr lang="pl-PL" dirty="0" smtClean="0"/>
              <a:t> </a:t>
            </a:r>
            <a:r>
              <a:rPr lang="ru-RU" dirty="0" smtClean="0"/>
              <a:t>-это как ваучер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DA3063-65CD-40CF-8516-02DCB901A9C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216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Стоимость зависит от того, какое библиотека хочет получить доступ- либо весь спектр книг или отдельные предметные коллекцие.  </a:t>
            </a:r>
            <a:endParaRPr lang="pl-PL" dirty="0" smtClean="0"/>
          </a:p>
          <a:p>
            <a:r>
              <a:rPr lang="ru-RU" dirty="0" smtClean="0"/>
              <a:t>Это также возможноограничить выбор в год издания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DA3063-65CD-40CF-8516-02DCB901A9C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182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Как в</a:t>
            </a:r>
            <a:r>
              <a:rPr lang="pl-PL" dirty="0" smtClean="0"/>
              <a:t> </a:t>
            </a:r>
            <a:r>
              <a:rPr lang="ru-RU" dirty="0" smtClean="0"/>
              <a:t>любой транзакции для цифровых продаж</a:t>
            </a:r>
            <a:r>
              <a:rPr lang="pl-PL" dirty="0" smtClean="0"/>
              <a:t>,</a:t>
            </a:r>
            <a:r>
              <a:rPr lang="ru-RU" dirty="0" smtClean="0"/>
              <a:t> сначала н</a:t>
            </a:r>
            <a:r>
              <a:rPr lang="pl-PL" dirty="0" smtClean="0"/>
              <a:t>a</a:t>
            </a:r>
            <a:r>
              <a:rPr lang="ru-RU" dirty="0" smtClean="0"/>
              <a:t>д</a:t>
            </a:r>
            <a:r>
              <a:rPr lang="pl-PL" dirty="0" smtClean="0"/>
              <a:t>o </a:t>
            </a:r>
            <a:r>
              <a:rPr lang="ru-RU" dirty="0" smtClean="0"/>
              <a:t>подписать лицензионное соглашение, затем заплатить депозит.  Тогда </a:t>
            </a:r>
            <a:r>
              <a:rPr lang="en-GB" dirty="0" smtClean="0"/>
              <a:t>MARC</a:t>
            </a:r>
            <a:r>
              <a:rPr lang="ru-RU" dirty="0" smtClean="0"/>
              <a:t> записи предоставляются.  Неограниченное количество одновременного доступа включяются.  По мере добавления новых названий в течение 12-месячного периода MARC записи направляются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DA3063-65CD-40CF-8516-02DCB901A9C6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6321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 12-месячного периода библиотека получить</a:t>
            </a:r>
            <a:r>
              <a:rPr lang="pl-PL" dirty="0" smtClean="0"/>
              <a:t> </a:t>
            </a:r>
            <a:r>
              <a:rPr lang="ru-RU" dirty="0" smtClean="0"/>
              <a:t>окончательный доклад</a:t>
            </a:r>
            <a:r>
              <a:rPr lang="en-GB" dirty="0" smtClean="0"/>
              <a:t>COUNTER</a:t>
            </a:r>
            <a:r>
              <a:rPr lang="pl-PL" dirty="0" smtClean="0"/>
              <a:t>,</a:t>
            </a:r>
            <a:r>
              <a:rPr lang="ru-RU" dirty="0" smtClean="0"/>
              <a:t> так использования могут быть проанализированы.  Затем библиотека решает которые титулы держать </a:t>
            </a:r>
            <a:r>
              <a:rPr lang="pl-PL" dirty="0" smtClean="0"/>
              <a:t> </a:t>
            </a:r>
            <a:r>
              <a:rPr lang="az-Cyrl-AZ" dirty="0" smtClean="0"/>
              <a:t>Навсегда</a:t>
            </a:r>
            <a:r>
              <a:rPr lang="pl-PL" dirty="0" smtClean="0"/>
              <a:t> - </a:t>
            </a:r>
            <a:r>
              <a:rPr lang="ru-RU" dirty="0" smtClean="0"/>
              <a:t>до значения депозита EBA.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DA3063-65CD-40CF-8516-02DCB901A9C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7233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EBA идеально подходит для библиотек потому что это легко предсказать и бюджетировать стоимость</a:t>
            </a:r>
            <a:r>
              <a:rPr lang="pl-PL" dirty="0" smtClean="0"/>
              <a:t>.  </a:t>
            </a:r>
            <a:r>
              <a:rPr lang="ru-RU" dirty="0" smtClean="0"/>
              <a:t>Это хороший способ предложить мгновенный доступ к большой Коллекции книг.  Модель позволяет читателям библиотеки определить какие книги являются наиболее привлекательными по использовании и затем позволяет библиотекарь иметь Последнее слово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DA3063-65CD-40CF-8516-02DCB901A9C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189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может</a:t>
            </a:r>
            <a:r>
              <a:rPr lang="pl-PL" dirty="0" smtClean="0"/>
              <a:t> </a:t>
            </a:r>
            <a:r>
              <a:rPr lang="ru-RU" dirty="0" smtClean="0"/>
              <a:t>быть включено в </a:t>
            </a:r>
            <a:r>
              <a:rPr lang="pl-PL" dirty="0" smtClean="0"/>
              <a:t>EBA </a:t>
            </a:r>
            <a:r>
              <a:rPr lang="pl-PL" dirty="0" err="1" smtClean="0"/>
              <a:t>Brilla</a:t>
            </a:r>
            <a:r>
              <a:rPr lang="pl-PL" dirty="0" smtClean="0"/>
              <a:t>?</a:t>
            </a:r>
            <a:r>
              <a:rPr lang="ru-RU" dirty="0" smtClean="0"/>
              <a:t> Если вы выберете всю коллекцю</a:t>
            </a:r>
            <a:r>
              <a:rPr lang="pl-PL" dirty="0" smtClean="0"/>
              <a:t>,</a:t>
            </a:r>
            <a:r>
              <a:rPr lang="ru-RU" dirty="0" smtClean="0"/>
              <a:t> библиотека будет иметь доступ к более чем 11 000 названий.  Или вы можете выбрать из 15 предметных коллекций или из ряда специальных коллекций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DA3063-65CD-40CF-8516-02DCB901A9C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3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>
            <a:spLocks noGrp="1"/>
          </p:cNvSpPr>
          <p:nvPr>
            <p:ph idx="13"/>
          </p:nvPr>
        </p:nvSpPr>
        <p:spPr>
          <a:xfrm>
            <a:off x="720000" y="2160000"/>
            <a:ext cx="8028000" cy="2640600"/>
          </a:xfrm>
        </p:spPr>
        <p:txBody>
          <a:bodyPr/>
          <a:lstStyle>
            <a:lvl1pPr marL="0">
              <a:buFont typeface="Arial"/>
              <a:buNone/>
              <a:defRPr sz="4400">
                <a:solidFill>
                  <a:srgbClr val="000000"/>
                </a:solidFill>
              </a:defRPr>
            </a:lvl1pPr>
            <a:lvl2pPr marL="0">
              <a:buFont typeface="Arial"/>
              <a:buNone/>
              <a:defRPr sz="3200" b="0" i="1">
                <a:latin typeface="Calibri"/>
                <a:cs typeface="Calibri"/>
              </a:defRPr>
            </a:lvl2pPr>
            <a:lvl3pPr marL="0">
              <a:buFont typeface="Arial"/>
              <a:buNone/>
              <a:defRPr sz="1800"/>
            </a:lvl3pPr>
            <a:lvl4pPr marL="0">
              <a:buFont typeface="Arial"/>
              <a:buNone/>
              <a:defRPr sz="1800"/>
            </a:lvl4pPr>
            <a:lvl5pPr marL="0">
              <a:buFont typeface="Arial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4"/>
          </p:nvPr>
        </p:nvSpPr>
        <p:spPr>
          <a:xfrm>
            <a:off x="3429000" y="3886198"/>
            <a:ext cx="5319000" cy="2233801"/>
          </a:xfrm>
        </p:spPr>
        <p:txBody>
          <a:bodyPr anchor="b"/>
          <a:lstStyle>
            <a:lvl1pPr marL="0" algn="r">
              <a:buFont typeface="Arial"/>
              <a:buNone/>
              <a:defRPr sz="2400" b="0" i="1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0" algn="r">
              <a:buFont typeface="Arial"/>
              <a:buNone/>
              <a:defRPr sz="1600"/>
            </a:lvl2pPr>
            <a:lvl3pPr marL="0" algn="r">
              <a:buFont typeface="Arial"/>
              <a:buNone/>
              <a:defRPr sz="1400"/>
            </a:lvl3pPr>
            <a:lvl4pPr marL="0" algn="r">
              <a:buFont typeface="Arial"/>
              <a:buNone/>
              <a:defRPr sz="1200"/>
            </a:lvl4pPr>
            <a:lvl5pPr marL="0" algn="r">
              <a:buFont typeface="Arial"/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01506-5E80-4845-929F-23ECD7ED8D35}" type="datetime1">
              <a:rPr lang="nl-NL" smtClean="0"/>
              <a:t>15-4-2019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Bezi Publishing Services ‑ October/November 2013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48021F6F-3947-4716-81A5-CF659292B0E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943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000" y="0"/>
            <a:ext cx="6480000" cy="180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0000" y="2160000"/>
            <a:ext cx="8028000" cy="3960000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7057F-2E9A-42D4-9058-E6F7901E3448}" type="datetime1">
              <a:rPr lang="nl-NL" smtClean="0"/>
              <a:t>15-4-2019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Bezi Publishing Services ‑ October/November 2013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66A02-122C-4EB9-87A5-BDD843091C75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07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000" y="0"/>
            <a:ext cx="6480000" cy="180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0000" y="2160000"/>
            <a:ext cx="8028000" cy="3960000"/>
          </a:xfrm>
        </p:spPr>
        <p:txBody>
          <a:bodyPr/>
          <a:lstStyle>
            <a:lvl1pPr marL="0">
              <a:buFont typeface="Arial"/>
              <a:buNone/>
              <a:defRPr sz="2800">
                <a:solidFill>
                  <a:srgbClr val="000000"/>
                </a:solidFill>
              </a:defRPr>
            </a:lvl1pPr>
            <a:lvl2pPr marL="0">
              <a:buFont typeface="Arial"/>
              <a:buNone/>
              <a:defRPr sz="2400"/>
            </a:lvl2pPr>
            <a:lvl3pPr marL="0">
              <a:buFont typeface="Arial"/>
              <a:buNone/>
              <a:defRPr sz="2000"/>
            </a:lvl3pPr>
            <a:lvl4pPr marL="0">
              <a:buFont typeface="Arial"/>
              <a:buNone/>
              <a:defRPr sz="1800"/>
            </a:lvl4pPr>
            <a:lvl5pPr marL="0">
              <a:buFont typeface="Arial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C8C48-9FA7-4FA4-B5A1-5659509429F5}" type="datetime1">
              <a:rPr lang="nl-NL" smtClean="0"/>
              <a:t>15-4-2019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Bezi Publishing Services ‑ October/November 2013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7AD8F-6781-4D66-8D6C-B38DD303F6C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74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000" y="0"/>
            <a:ext cx="6480000" cy="180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0000" y="2160000"/>
            <a:ext cx="8028000" cy="3960000"/>
          </a:xfrm>
        </p:spPr>
        <p:txBody>
          <a:bodyPr/>
          <a:lstStyle>
            <a:lvl1pPr marL="0">
              <a:buFont typeface="Arial"/>
              <a:buChar char="•"/>
              <a:defRPr sz="2800">
                <a:solidFill>
                  <a:srgbClr val="000000"/>
                </a:solidFill>
              </a:defRPr>
            </a:lvl1pPr>
            <a:lvl2pPr marL="0">
              <a:buFont typeface="Arial"/>
              <a:buChar char="•"/>
              <a:defRPr sz="2400"/>
            </a:lvl2pPr>
            <a:lvl3pPr marL="0">
              <a:buFont typeface="Arial"/>
              <a:buChar char="•"/>
              <a:defRPr sz="2000"/>
            </a:lvl3pPr>
            <a:lvl4pPr marL="0">
              <a:buFont typeface="Arial"/>
              <a:buChar char="•"/>
              <a:defRPr sz="1800"/>
            </a:lvl4pPr>
            <a:lvl5pPr marL="0">
              <a:buFont typeface="Arial"/>
              <a:buChar char="•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C522-58CB-4878-B5D1-10086D8B6F04}" type="datetime1">
              <a:rPr lang="nl-NL" smtClean="0"/>
              <a:t>15-4-2019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Bezi Publishing Services ‑ October/November 2013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E9965-4234-4DC4-8B5C-739EE7F67CBE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06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720000" y="2160000"/>
            <a:ext cx="6480000" cy="3960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nl-NL" noProof="0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720000" y="0"/>
            <a:ext cx="6480000" cy="180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D85C0-0E9B-43DC-AD6B-918C59A3851A}" type="datetime1">
              <a:rPr lang="nl-NL" smtClean="0"/>
              <a:t>15-4-2019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Bezi Publishing Services ‑ October/November 2013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2651F-7B8B-4B7D-9E28-40E9074E5AAE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48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C7E83-70A9-4712-9CFE-5CCFEC1B1F03}" type="datetime1">
              <a:rPr lang="nl-NL" smtClean="0"/>
              <a:t>15-4-2019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Bezi Publishing Services ‑ October/November 2013</a:t>
            </a: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E4B7B-77F0-4C65-9BA1-1803575FDD52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232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940EB-5560-4BE4-8E30-E28CE74865DD}" type="datetime1">
              <a:rPr lang="nl-NL" smtClean="0"/>
              <a:t>15-4-2019</a:t>
            </a:fld>
            <a:endParaRPr lang="nl-NL" dirty="0"/>
          </a:p>
        </p:txBody>
      </p:sp>
      <p:sp>
        <p:nvSpPr>
          <p:cNvPr id="3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Bezi Publishing Services ‑ October/November 2013</a:t>
            </a:r>
            <a:endParaRPr lang="nl-NL" dirty="0"/>
          </a:p>
        </p:txBody>
      </p:sp>
      <p:sp>
        <p:nvSpPr>
          <p:cNvPr id="4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62496-2A66-45E0-BD10-980D4FD22E9A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55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68580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609600" y="2133600"/>
            <a:ext cx="8027988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BA9AD4-EFBA-4630-9246-955427224861}" type="datetime1">
              <a:rPr lang="nl-NL" smtClean="0"/>
              <a:t>15-4-2019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AU" dirty="0"/>
              <a:t>Bezi Publishing Services ‑ October/November 2013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E62308D-496D-429E-944E-98B5046DA091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1" r:id="rId7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768280" cy="365125"/>
          </a:xfrm>
        </p:spPr>
        <p:txBody>
          <a:bodyPr/>
          <a:lstStyle/>
          <a:p>
            <a:pPr algn="l">
              <a:defRPr/>
            </a:pPr>
            <a:endParaRPr lang="nl-NL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348880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3600" b="1" dirty="0">
              <a:latin typeface="+mj-lt"/>
            </a:endParaRPr>
          </a:p>
          <a:p>
            <a:pPr algn="ctr"/>
            <a:r>
              <a:rPr lang="en-AU" sz="3600" b="1" dirty="0">
                <a:latin typeface="+mj-lt"/>
              </a:rPr>
              <a:t>Brill Evidence Select: </a:t>
            </a:r>
            <a:br>
              <a:rPr lang="en-AU" sz="3600" b="1" dirty="0">
                <a:latin typeface="+mj-lt"/>
              </a:rPr>
            </a:br>
            <a:r>
              <a:rPr lang="en-AU" sz="3200" b="1" dirty="0">
                <a:latin typeface="+mj-lt"/>
              </a:rPr>
              <a:t>A New Evidence-Based Acquisition (EBA) Model for eBooks</a:t>
            </a:r>
          </a:p>
          <a:p>
            <a:pPr algn="ctr"/>
            <a:endParaRPr lang="en-AU" sz="3200" i="1" dirty="0">
              <a:latin typeface="+mj-lt"/>
            </a:endParaRPr>
          </a:p>
          <a:p>
            <a:pPr algn="ctr"/>
            <a:endParaRPr lang="en-AU" sz="2400" dirty="0">
              <a:latin typeface="+mj-lt"/>
            </a:endParaRPr>
          </a:p>
          <a:p>
            <a:pPr algn="ctr"/>
            <a:endParaRPr lang="en-AU" sz="2400" dirty="0">
              <a:latin typeface="+mj-lt"/>
            </a:endParaRPr>
          </a:p>
          <a:p>
            <a:pPr algn="ctr"/>
            <a:endParaRPr lang="en-AU" sz="2400" dirty="0">
              <a:latin typeface="+mj-lt"/>
            </a:endParaRPr>
          </a:p>
          <a:p>
            <a:pPr algn="ctr"/>
            <a:endParaRPr lang="en-AU" sz="2400" dirty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39" y="305450"/>
            <a:ext cx="3528391" cy="190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922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768280" cy="365125"/>
          </a:xfrm>
        </p:spPr>
        <p:txBody>
          <a:bodyPr/>
          <a:lstStyle/>
          <a:p>
            <a:pPr algn="l">
              <a:defRPr/>
            </a:pPr>
            <a:endParaRPr lang="nl-NL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atin typeface="+mj-lt"/>
              </a:rPr>
              <a:t>What is EBA?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320" y="769631"/>
            <a:ext cx="755206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1200" dirty="0"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EBA = Evidence-Based Acquisition.</a:t>
            </a:r>
          </a:p>
          <a:p>
            <a:pPr>
              <a:spcAft>
                <a:spcPts val="1200"/>
              </a:spcAft>
              <a:defRPr/>
            </a:pPr>
            <a:endParaRPr lang="en-US" sz="2400" dirty="0"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+mn-lt"/>
            </a:endParaRPr>
          </a:p>
          <a:p>
            <a:pPr>
              <a:spcAft>
                <a:spcPts val="1200"/>
              </a:spcAft>
              <a:defRPr/>
            </a:pPr>
            <a:endParaRPr lang="en-US" sz="2400" dirty="0">
              <a:latin typeface="+mn-lt"/>
            </a:endParaRPr>
          </a:p>
          <a:p>
            <a:pPr>
              <a:spcAft>
                <a:spcPts val="1200"/>
              </a:spcAft>
              <a:defRPr/>
            </a:pPr>
            <a:endParaRPr lang="en-US" sz="1400" dirty="0"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Part subscription: It includes 12 months’ access to all ebooks (or a customised selection of ebooks)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Part purchase: At the end of the 12 months, the library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reviews its usage statistics (the evidence)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and chooses which titles to acquire with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perpetual access, up to the value of the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upfront fee (like using a ‘voucher’)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5085184"/>
            <a:ext cx="2878816" cy="15516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116" y="1988840"/>
            <a:ext cx="7398568" cy="140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83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36088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>
                <a:latin typeface="+mj-lt"/>
              </a:rPr>
              <a:t>What is EBA?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600" y="769631"/>
            <a:ext cx="705678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1200" dirty="0">
              <a:latin typeface="+mn-lt"/>
            </a:endParaRPr>
          </a:p>
          <a:p>
            <a:pPr>
              <a:spcAft>
                <a:spcPts val="1200"/>
              </a:spcAft>
              <a:defRPr/>
            </a:pPr>
            <a:r>
              <a:rPr lang="en-US" sz="2400" b="1" dirty="0">
                <a:latin typeface="+mn-lt"/>
              </a:rPr>
              <a:t>Pricing</a:t>
            </a:r>
          </a:p>
          <a:p>
            <a:pPr>
              <a:spcAft>
                <a:spcPts val="1200"/>
              </a:spcAft>
              <a:defRPr/>
            </a:pPr>
            <a:r>
              <a:rPr lang="en-US" sz="2400" b="1" dirty="0">
                <a:latin typeface="+mn-lt"/>
              </a:rPr>
              <a:t> </a:t>
            </a:r>
            <a:br>
              <a:rPr lang="en-US" sz="2400" b="1" dirty="0">
                <a:latin typeface="+mn-lt"/>
              </a:rPr>
            </a:br>
            <a:r>
              <a:rPr lang="en-US" sz="2400" dirty="0">
                <a:latin typeface="+mn-lt"/>
              </a:rPr>
              <a:t>Fee paid up-front, then used as a ‘voucher’ for ebook purchasing at the conclusion of the 12-month period.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The price of the fee itself is usually based on 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fixed price tiers. The price tiers can be 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based around specific subjects chosen 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and/or specific copyright years chosen.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5085184"/>
            <a:ext cx="2878816" cy="155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7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36088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latin typeface="+mj-lt"/>
              </a:rPr>
              <a:t>How does EBA work?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320" y="769631"/>
            <a:ext cx="755206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1200" dirty="0"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+mn-lt"/>
              </a:rPr>
              <a:t>Before: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+mn-lt"/>
              </a:rPr>
              <a:t>License agreement signed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+mn-lt"/>
              </a:rPr>
              <a:t>Invoice raised; paid up-front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+mn-lt"/>
              </a:rPr>
              <a:t>MARC records provided</a:t>
            </a:r>
            <a:br>
              <a:rPr lang="en-US" sz="2200" dirty="0">
                <a:latin typeface="+mn-lt"/>
              </a:rPr>
            </a:br>
            <a:r>
              <a:rPr lang="en-US" sz="2200" i="1" dirty="0">
                <a:latin typeface="+mn-lt"/>
              </a:rPr>
              <a:t>.</a:t>
            </a:r>
            <a:endParaRPr lang="en-US" sz="2200" dirty="0"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+mn-lt"/>
              </a:rPr>
              <a:t>During: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+mn-lt"/>
              </a:rPr>
              <a:t>Unlimited concurrent access to the content, including all new frontlist titles as applicable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+mn-lt"/>
              </a:rPr>
              <a:t>MARC updates provided for new 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releases (monthly)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5085184"/>
            <a:ext cx="2878816" cy="155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88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768280" cy="365125"/>
          </a:xfrm>
        </p:spPr>
        <p:txBody>
          <a:bodyPr/>
          <a:lstStyle/>
          <a:p>
            <a:pPr algn="l">
              <a:defRPr/>
            </a:pPr>
            <a:endParaRPr lang="nl-NL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latin typeface="+mj-lt"/>
              </a:rPr>
              <a:t>How does EBA work?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320" y="769631"/>
            <a:ext cx="755206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1200" dirty="0"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+mn-lt"/>
              </a:rPr>
              <a:t>After: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+mn-lt"/>
              </a:rPr>
              <a:t>COUNTER report provided to the library in order to analyse usage during the 12-month period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+mn-lt"/>
              </a:rPr>
              <a:t>Library to decide which titles they would like to acquire with perpetual access, up to the value of the paid EBA fee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+mn-lt"/>
              </a:rPr>
              <a:t>Decisions are usually made within 30–60 days of the EBA period ending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+mn-lt"/>
              </a:rPr>
              <a:t>Titles charged at </a:t>
            </a:r>
            <a:r>
              <a:rPr lang="en-US" sz="2200" i="1" dirty="0">
                <a:latin typeface="+mn-lt"/>
              </a:rPr>
              <a:t>as then</a:t>
            </a:r>
            <a:r>
              <a:rPr lang="en-US" sz="2200" dirty="0">
                <a:latin typeface="+mn-lt"/>
              </a:rPr>
              <a:t> list prices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+mn-lt"/>
              </a:rPr>
              <a:t>Selection to be made from content 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in the EBA </a:t>
            </a:r>
            <a:r>
              <a:rPr lang="en-US" sz="2200" dirty="0" err="1">
                <a:latin typeface="+mn-lt"/>
              </a:rPr>
              <a:t>programme</a:t>
            </a:r>
            <a:endParaRPr lang="en-US" sz="2200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5085184"/>
            <a:ext cx="2878816" cy="155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525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768280" cy="365125"/>
          </a:xfrm>
        </p:spPr>
        <p:txBody>
          <a:bodyPr/>
          <a:lstStyle/>
          <a:p>
            <a:pPr algn="l">
              <a:defRPr/>
            </a:pPr>
            <a:endParaRPr lang="nl-NL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8353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>
                <a:latin typeface="+mj-lt"/>
              </a:rPr>
              <a:t>“EBA just works”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320" y="822182"/>
            <a:ext cx="75520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2400" dirty="0"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EBA is the solution for: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Libraries who want </a:t>
            </a:r>
            <a:r>
              <a:rPr lang="en-US" sz="2400" b="1" dirty="0">
                <a:latin typeface="+mn-lt"/>
              </a:rPr>
              <a:t>fixed, predictable costs </a:t>
            </a:r>
            <a:r>
              <a:rPr lang="en-US" sz="2400" dirty="0">
                <a:latin typeface="+mn-lt"/>
              </a:rPr>
              <a:t>for ebook expenditure from year to year = budget control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Libraries who want to offer </a:t>
            </a:r>
            <a:r>
              <a:rPr lang="en-US" sz="2400" b="1" dirty="0">
                <a:latin typeface="+mn-lt"/>
              </a:rPr>
              <a:t>instant access </a:t>
            </a:r>
            <a:r>
              <a:rPr lang="en-US" sz="2400" dirty="0">
                <a:latin typeface="+mn-lt"/>
              </a:rPr>
              <a:t>to the maximum pool of titles – and the maximum </a:t>
            </a:r>
            <a:r>
              <a:rPr lang="en-US" sz="2400" b="1" dirty="0">
                <a:latin typeface="+mn-lt"/>
              </a:rPr>
              <a:t>convenience</a:t>
            </a:r>
            <a:r>
              <a:rPr lang="en-US" sz="2400" dirty="0">
                <a:latin typeface="+mn-lt"/>
              </a:rPr>
              <a:t> – for their users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</a:rPr>
              <a:t>Libraries which want to allow their patrons to help shape the collection, but with the librarians still having control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76320" y="773415"/>
            <a:ext cx="7552064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393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768280" cy="365125"/>
          </a:xfrm>
        </p:spPr>
        <p:txBody>
          <a:bodyPr/>
          <a:lstStyle/>
          <a:p>
            <a:pPr algn="l">
              <a:defRPr/>
            </a:pPr>
            <a:endParaRPr lang="nl-NL" dirty="0"/>
          </a:p>
        </p:txBody>
      </p:sp>
      <p:sp>
        <p:nvSpPr>
          <p:cNvPr id="3" name="TextBox 2"/>
          <p:cNvSpPr txBox="1"/>
          <p:nvPr/>
        </p:nvSpPr>
        <p:spPr>
          <a:xfrm>
            <a:off x="476320" y="769631"/>
            <a:ext cx="755206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1200" dirty="0">
              <a:latin typeface="+mn-lt"/>
            </a:endParaRPr>
          </a:p>
          <a:p>
            <a:pPr lvl="1" algn="ctr">
              <a:spcAft>
                <a:spcPts val="1200"/>
              </a:spcAft>
              <a:defRPr/>
            </a:pPr>
            <a:r>
              <a:rPr lang="en-US" sz="2400" b="1" dirty="0">
                <a:latin typeface="+mn-lt"/>
              </a:rPr>
              <a:t>Brill Evidence Select: What’s included?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latin typeface="+mn-lt"/>
              </a:rPr>
              <a:t>For the Whole Collection:  11.000+ titles</a:t>
            </a:r>
            <a:endParaRPr lang="en-US" sz="2000" dirty="0">
              <a:latin typeface="+mn-lt"/>
            </a:endParaRP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latin typeface="+mn-lt"/>
              </a:rPr>
              <a:t>Disciplines</a:t>
            </a:r>
            <a:endParaRPr lang="en-US" sz="2000" dirty="0">
              <a:latin typeface="+mn-lt"/>
            </a:endParaRP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+mn-lt"/>
            </a:endParaRP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+mn-lt"/>
            </a:endParaRP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+mn-lt"/>
            </a:endParaRP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+mn-lt"/>
            </a:endParaRP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latin typeface="+mn-lt"/>
              </a:rPr>
              <a:t>Imprints</a:t>
            </a:r>
            <a:r>
              <a:rPr lang="en-US" sz="2000" dirty="0">
                <a:latin typeface="+mn-lt"/>
              </a:rPr>
              <a:t>: Includes all imprints</a:t>
            </a:r>
            <a:endParaRPr lang="en-US" sz="10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991596"/>
              </p:ext>
            </p:extLst>
          </p:nvPr>
        </p:nvGraphicFramePr>
        <p:xfrm>
          <a:off x="830355" y="2335560"/>
          <a:ext cx="7120016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00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600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489698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AU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Asian</a:t>
                      </a:r>
                      <a:r>
                        <a:rPr lang="en-AU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Studies</a:t>
                      </a:r>
                      <a:endParaRPr lang="en-A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AU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Biblical</a:t>
                      </a:r>
                      <a:r>
                        <a:rPr lang="en-AU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Studies, Ancient Near East and Early Christianity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AU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Biology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AU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Classical Studies</a:t>
                      </a:r>
                      <a:endParaRPr lang="en-A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AU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Educational Research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AU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European History and Culture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AU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Human Rights and Humanitarian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 Law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Language</a:t>
                      </a: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Linguistics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Literature and Cultural</a:t>
                      </a: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Studies</a:t>
                      </a:r>
                      <a:endParaRPr lang="en-AU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Middle East and Islamic Studies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Religious</a:t>
                      </a: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Studies, </a:t>
                      </a: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Theology and Philosophy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Sciences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 Collections</a:t>
                      </a:r>
                      <a:endParaRPr lang="en-A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540699"/>
              </p:ext>
            </p:extLst>
          </p:nvPr>
        </p:nvGraphicFramePr>
        <p:xfrm>
          <a:off x="830355" y="4770726"/>
          <a:ext cx="503779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8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188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Brill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Brill | Hes &amp; De Graaf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Brill | Nijhoff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Brill | Rodopi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Brill | Sense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Hotei</a:t>
                      </a: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Publishing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AU" sz="1400" b="0" i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AU" sz="14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German-language</a:t>
                      </a: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Ferdinand Schöningh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Wilhelm Fink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AU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Mentis</a:t>
                      </a:r>
                      <a:endParaRPr lang="en-AU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AU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5085184"/>
            <a:ext cx="2878816" cy="155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92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Bezi Publishing Services ‑ October/November 2013</a:t>
            </a:r>
            <a:endParaRPr lang="nl-N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" y="0"/>
            <a:ext cx="91327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507106"/>
      </p:ext>
    </p:extLst>
  </p:cSld>
  <p:clrMapOvr>
    <a:masterClrMapping/>
  </p:clrMapOvr>
</p:sld>
</file>

<file path=ppt/theme/theme1.xml><?xml version="1.0" encoding="utf-8"?>
<a:theme xmlns:a="http://schemas.openxmlformats.org/drawingml/2006/main" name="BRILL powerpoint_v30082011B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5511</TotalTime>
  <Words>632</Words>
  <Application>Microsoft Office PowerPoint</Application>
  <PresentationFormat>Pokaz na ekranie (4:3)</PresentationFormat>
  <Paragraphs>94</Paragraphs>
  <Slides>8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BRILL powerpoint_v30082011B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Brill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Brill Evidence Select</dc:title>
  <dc:creator>Bezi Publishing Services</dc:creator>
  <cp:lastModifiedBy>Jacek</cp:lastModifiedBy>
  <cp:revision>314</cp:revision>
  <cp:lastPrinted>2017-03-23T00:11:20Z</cp:lastPrinted>
  <dcterms:created xsi:type="dcterms:W3CDTF">2011-08-30T09:06:12Z</dcterms:created>
  <dcterms:modified xsi:type="dcterms:W3CDTF">2019-04-15T14:04:12Z</dcterms:modified>
</cp:coreProperties>
</file>